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04" r:id="rId5"/>
    <p:sldMasterId id="2147483716" r:id="rId6"/>
    <p:sldMasterId id="2147483732" r:id="rId7"/>
  </p:sldMasterIdLst>
  <p:notesMasterIdLst>
    <p:notesMasterId r:id="rId29"/>
  </p:notesMasterIdLst>
  <p:sldIdLst>
    <p:sldId id="2880" r:id="rId8"/>
    <p:sldId id="2968" r:id="rId9"/>
    <p:sldId id="2970" r:id="rId10"/>
    <p:sldId id="2971" r:id="rId11"/>
    <p:sldId id="2969" r:id="rId12"/>
    <p:sldId id="2995" r:id="rId13"/>
    <p:sldId id="3014" r:id="rId14"/>
    <p:sldId id="3015" r:id="rId15"/>
    <p:sldId id="3007" r:id="rId16"/>
    <p:sldId id="3009" r:id="rId17"/>
    <p:sldId id="3010" r:id="rId18"/>
    <p:sldId id="3011" r:id="rId19"/>
    <p:sldId id="3012" r:id="rId20"/>
    <p:sldId id="3004" r:id="rId21"/>
    <p:sldId id="3005" r:id="rId22"/>
    <p:sldId id="3003" r:id="rId23"/>
    <p:sldId id="3002" r:id="rId24"/>
    <p:sldId id="3000" r:id="rId25"/>
    <p:sldId id="3016" r:id="rId26"/>
    <p:sldId id="3013" r:id="rId27"/>
    <p:sldId id="2889"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Ferris" initials="TF" lastIdx="1" clrIdx="0">
    <p:extLst>
      <p:ext uri="{19B8F6BF-5375-455C-9EA6-DF929625EA0E}">
        <p15:presenceInfo xmlns:p15="http://schemas.microsoft.com/office/powerpoint/2012/main" userId="S::tferris@rochdaleparagon.com::f5fd55dc-4be4-4c1a-a760-2a4e80c668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5B9BD5"/>
    <a:srgbClr val="3FE19B"/>
    <a:srgbClr val="81C341"/>
    <a:srgbClr val="67EF21"/>
    <a:srgbClr val="FFC0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0" autoAdjust="0"/>
    <p:restoredTop sz="79404" autoAdjust="0"/>
  </p:normalViewPr>
  <p:slideViewPr>
    <p:cSldViewPr snapToGrid="0">
      <p:cViewPr varScale="1">
        <p:scale>
          <a:sx n="115" d="100"/>
          <a:sy n="115" d="100"/>
        </p:scale>
        <p:origin x="122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eibert" userId="2f99d889-4232-418a-9ffb-457e25b2d260" providerId="ADAL" clId="{E094ADCC-61B2-442B-A44E-CF47B31E2F82}"/>
    <pc:docChg chg="custSel addSld modSld sldOrd">
      <pc:chgData name="David Seibert" userId="2f99d889-4232-418a-9ffb-457e25b2d260" providerId="ADAL" clId="{E094ADCC-61B2-442B-A44E-CF47B31E2F82}" dt="2023-04-27T12:47:14.753" v="5246"/>
      <pc:docMkLst>
        <pc:docMk/>
      </pc:docMkLst>
      <pc:sldChg chg="modNotesTx">
        <pc:chgData name="David Seibert" userId="2f99d889-4232-418a-9ffb-457e25b2d260" providerId="ADAL" clId="{E094ADCC-61B2-442B-A44E-CF47B31E2F82}" dt="2023-04-27T12:20:14.143" v="5049" actId="20577"/>
        <pc:sldMkLst>
          <pc:docMk/>
          <pc:sldMk cId="2085205180" sldId="2968"/>
        </pc:sldMkLst>
      </pc:sldChg>
      <pc:sldChg chg="addSp modSp mod modAnim modNotesTx">
        <pc:chgData name="David Seibert" userId="2f99d889-4232-418a-9ffb-457e25b2d260" providerId="ADAL" clId="{E094ADCC-61B2-442B-A44E-CF47B31E2F82}" dt="2023-04-27T12:28:46.022" v="5206"/>
        <pc:sldMkLst>
          <pc:docMk/>
          <pc:sldMk cId="380181926" sldId="2969"/>
        </pc:sldMkLst>
        <pc:spChg chg="add mod">
          <ac:chgData name="David Seibert" userId="2f99d889-4232-418a-9ffb-457e25b2d260" providerId="ADAL" clId="{E094ADCC-61B2-442B-A44E-CF47B31E2F82}" dt="2023-04-27T12:28:17.548" v="5205" actId="1582"/>
          <ac:spMkLst>
            <pc:docMk/>
            <pc:sldMk cId="380181926" sldId="2969"/>
            <ac:spMk id="3" creationId="{65133B21-35AD-13B2-7682-FF9E652AE254}"/>
          </ac:spMkLst>
        </pc:spChg>
      </pc:sldChg>
      <pc:sldChg chg="addSp delSp modSp mod">
        <pc:chgData name="David Seibert" userId="2f99d889-4232-418a-9ffb-457e25b2d260" providerId="ADAL" clId="{E094ADCC-61B2-442B-A44E-CF47B31E2F82}" dt="2023-04-27T12:46:54.572" v="5242" actId="1076"/>
        <pc:sldMkLst>
          <pc:docMk/>
          <pc:sldMk cId="553554183" sldId="2970"/>
        </pc:sldMkLst>
        <pc:spChg chg="mod">
          <ac:chgData name="David Seibert" userId="2f99d889-4232-418a-9ffb-457e25b2d260" providerId="ADAL" clId="{E094ADCC-61B2-442B-A44E-CF47B31E2F82}" dt="2023-04-27T12:41:48.998" v="5225" actId="20577"/>
          <ac:spMkLst>
            <pc:docMk/>
            <pc:sldMk cId="553554183" sldId="2970"/>
            <ac:spMk id="2" creationId="{A4DEE24A-E9D4-A524-E4ED-5227867F4B9E}"/>
          </ac:spMkLst>
        </pc:spChg>
        <pc:spChg chg="add del">
          <ac:chgData name="David Seibert" userId="2f99d889-4232-418a-9ffb-457e25b2d260" providerId="ADAL" clId="{E094ADCC-61B2-442B-A44E-CF47B31E2F82}" dt="2023-04-27T12:42:40.225" v="5229"/>
          <ac:spMkLst>
            <pc:docMk/>
            <pc:sldMk cId="553554183" sldId="2970"/>
            <ac:spMk id="4" creationId="{3708519F-11A3-0C6A-8278-F9B7FC54A77F}"/>
          </ac:spMkLst>
        </pc:spChg>
        <pc:picChg chg="add mod">
          <ac:chgData name="David Seibert" userId="2f99d889-4232-418a-9ffb-457e25b2d260" providerId="ADAL" clId="{E094ADCC-61B2-442B-A44E-CF47B31E2F82}" dt="2023-04-27T12:46:54.572" v="5242" actId="1076"/>
          <ac:picMkLst>
            <pc:docMk/>
            <pc:sldMk cId="553554183" sldId="2970"/>
            <ac:picMk id="6" creationId="{16EF3DCC-F9F8-680A-FED0-00F373BF5FE9}"/>
          </ac:picMkLst>
        </pc:picChg>
      </pc:sldChg>
      <pc:sldChg chg="addSp delSp modSp mod">
        <pc:chgData name="David Seibert" userId="2f99d889-4232-418a-9ffb-457e25b2d260" providerId="ADAL" clId="{E094ADCC-61B2-442B-A44E-CF47B31E2F82}" dt="2023-04-27T12:47:11.842" v="5245"/>
        <pc:sldMkLst>
          <pc:docMk/>
          <pc:sldMk cId="141509067" sldId="2971"/>
        </pc:sldMkLst>
        <pc:spChg chg="mod">
          <ac:chgData name="David Seibert" userId="2f99d889-4232-418a-9ffb-457e25b2d260" providerId="ADAL" clId="{E094ADCC-61B2-442B-A44E-CF47B31E2F82}" dt="2023-04-27T12:42:00.938" v="5226"/>
          <ac:spMkLst>
            <pc:docMk/>
            <pc:sldMk cId="141509067" sldId="2971"/>
            <ac:spMk id="2" creationId="{A4DEE24A-E9D4-A524-E4ED-5227867F4B9E}"/>
          </ac:spMkLst>
        </pc:spChg>
        <pc:picChg chg="add del mod">
          <ac:chgData name="David Seibert" userId="2f99d889-4232-418a-9ffb-457e25b2d260" providerId="ADAL" clId="{E094ADCC-61B2-442B-A44E-CF47B31E2F82}" dt="2023-04-27T12:47:01.688" v="5243" actId="478"/>
          <ac:picMkLst>
            <pc:docMk/>
            <pc:sldMk cId="141509067" sldId="2971"/>
            <ac:picMk id="4" creationId="{B3A898F4-F144-02CE-4320-ECEDF7C7509E}"/>
          </ac:picMkLst>
        </pc:picChg>
        <pc:picChg chg="add mod">
          <ac:chgData name="David Seibert" userId="2f99d889-4232-418a-9ffb-457e25b2d260" providerId="ADAL" clId="{E094ADCC-61B2-442B-A44E-CF47B31E2F82}" dt="2023-04-27T12:47:11.842" v="5245"/>
          <ac:picMkLst>
            <pc:docMk/>
            <pc:sldMk cId="141509067" sldId="2971"/>
            <ac:picMk id="5" creationId="{DBAE52EF-17E3-4721-9A9D-11B68F1D799A}"/>
          </ac:picMkLst>
        </pc:picChg>
      </pc:sldChg>
      <pc:sldChg chg="modNotesTx">
        <pc:chgData name="David Seibert" userId="2f99d889-4232-418a-9ffb-457e25b2d260" providerId="ADAL" clId="{E094ADCC-61B2-442B-A44E-CF47B31E2F82}" dt="2023-04-26T19:45:14.015" v="5027" actId="20577"/>
        <pc:sldMkLst>
          <pc:docMk/>
          <pc:sldMk cId="458964942" sldId="3000"/>
        </pc:sldMkLst>
      </pc:sldChg>
      <pc:sldChg chg="modNotesTx">
        <pc:chgData name="David Seibert" userId="2f99d889-4232-418a-9ffb-457e25b2d260" providerId="ADAL" clId="{E094ADCC-61B2-442B-A44E-CF47B31E2F82}" dt="2023-04-26T19:39:59.744" v="4547" actId="20577"/>
        <pc:sldMkLst>
          <pc:docMk/>
          <pc:sldMk cId="2405520861" sldId="3002"/>
        </pc:sldMkLst>
      </pc:sldChg>
      <pc:sldChg chg="addSp modSp mod modNotesTx">
        <pc:chgData name="David Seibert" userId="2f99d889-4232-418a-9ffb-457e25b2d260" providerId="ADAL" clId="{E094ADCC-61B2-442B-A44E-CF47B31E2F82}" dt="2023-04-26T19:36:11.295" v="4103" actId="20577"/>
        <pc:sldMkLst>
          <pc:docMk/>
          <pc:sldMk cId="3153226464" sldId="3003"/>
        </pc:sldMkLst>
        <pc:spChg chg="add mod">
          <ac:chgData name="David Seibert" userId="2f99d889-4232-418a-9ffb-457e25b2d260" providerId="ADAL" clId="{E094ADCC-61B2-442B-A44E-CF47B31E2F82}" dt="2023-04-26T19:33:13.424" v="3891" actId="208"/>
          <ac:spMkLst>
            <pc:docMk/>
            <pc:sldMk cId="3153226464" sldId="3003"/>
            <ac:spMk id="13" creationId="{47BD0DD6-1201-DC5C-25E5-A238DF913966}"/>
          </ac:spMkLst>
        </pc:spChg>
      </pc:sldChg>
      <pc:sldChg chg="modNotesTx">
        <pc:chgData name="David Seibert" userId="2f99d889-4232-418a-9ffb-457e25b2d260" providerId="ADAL" clId="{E094ADCC-61B2-442B-A44E-CF47B31E2F82}" dt="2023-04-26T19:11:18.593" v="3172" actId="20577"/>
        <pc:sldMkLst>
          <pc:docMk/>
          <pc:sldMk cId="1244111302" sldId="3004"/>
        </pc:sldMkLst>
      </pc:sldChg>
      <pc:sldChg chg="modNotesTx">
        <pc:chgData name="David Seibert" userId="2f99d889-4232-418a-9ffb-457e25b2d260" providerId="ADAL" clId="{E094ADCC-61B2-442B-A44E-CF47B31E2F82}" dt="2023-04-26T19:29:58.872" v="3881" actId="20577"/>
        <pc:sldMkLst>
          <pc:docMk/>
          <pc:sldMk cId="3079240663" sldId="3005"/>
        </pc:sldMkLst>
      </pc:sldChg>
      <pc:sldChg chg="modSp mod modNotesTx">
        <pc:chgData name="David Seibert" userId="2f99d889-4232-418a-9ffb-457e25b2d260" providerId="ADAL" clId="{E094ADCC-61B2-442B-A44E-CF47B31E2F82}" dt="2023-04-26T15:18:30.042" v="919" actId="20577"/>
        <pc:sldMkLst>
          <pc:docMk/>
          <pc:sldMk cId="2900779404" sldId="3007"/>
        </pc:sldMkLst>
        <pc:spChg chg="mod">
          <ac:chgData name="David Seibert" userId="2f99d889-4232-418a-9ffb-457e25b2d260" providerId="ADAL" clId="{E094ADCC-61B2-442B-A44E-CF47B31E2F82}" dt="2023-04-26T14:51:36.239" v="503" actId="20577"/>
          <ac:spMkLst>
            <pc:docMk/>
            <pc:sldMk cId="2900779404" sldId="3007"/>
            <ac:spMk id="6" creationId="{996D220E-B7D2-2571-7F9B-50F3CE9EAFFF}"/>
          </ac:spMkLst>
        </pc:spChg>
      </pc:sldChg>
      <pc:sldChg chg="modNotesTx">
        <pc:chgData name="David Seibert" userId="2f99d889-4232-418a-9ffb-457e25b2d260" providerId="ADAL" clId="{E094ADCC-61B2-442B-A44E-CF47B31E2F82}" dt="2023-04-27T12:23:29.612" v="5202" actId="113"/>
        <pc:sldMkLst>
          <pc:docMk/>
          <pc:sldMk cId="1232092531" sldId="3009"/>
        </pc:sldMkLst>
      </pc:sldChg>
      <pc:sldChg chg="modNotesTx">
        <pc:chgData name="David Seibert" userId="2f99d889-4232-418a-9ffb-457e25b2d260" providerId="ADAL" clId="{E094ADCC-61B2-442B-A44E-CF47B31E2F82}" dt="2023-04-26T15:48:18.915" v="1890" actId="20577"/>
        <pc:sldMkLst>
          <pc:docMk/>
          <pc:sldMk cId="2075718872" sldId="3010"/>
        </pc:sldMkLst>
      </pc:sldChg>
      <pc:sldChg chg="modNotesTx">
        <pc:chgData name="David Seibert" userId="2f99d889-4232-418a-9ffb-457e25b2d260" providerId="ADAL" clId="{E094ADCC-61B2-442B-A44E-CF47B31E2F82}" dt="2023-04-26T18:39:36.795" v="2306" actId="20577"/>
        <pc:sldMkLst>
          <pc:docMk/>
          <pc:sldMk cId="2618810464" sldId="3011"/>
        </pc:sldMkLst>
      </pc:sldChg>
      <pc:sldChg chg="modNotesTx">
        <pc:chgData name="David Seibert" userId="2f99d889-4232-418a-9ffb-457e25b2d260" providerId="ADAL" clId="{E094ADCC-61B2-442B-A44E-CF47B31E2F82}" dt="2023-04-26T19:07:27.099" v="2665" actId="20577"/>
        <pc:sldMkLst>
          <pc:docMk/>
          <pc:sldMk cId="2285138510" sldId="3012"/>
        </pc:sldMkLst>
      </pc:sldChg>
      <pc:sldChg chg="addSp delSp modSp add mod ord">
        <pc:chgData name="David Seibert" userId="2f99d889-4232-418a-9ffb-457e25b2d260" providerId="ADAL" clId="{E094ADCC-61B2-442B-A44E-CF47B31E2F82}" dt="2023-04-27T12:47:14.753" v="5246"/>
        <pc:sldMkLst>
          <pc:docMk/>
          <pc:sldMk cId="2066943477" sldId="3015"/>
        </pc:sldMkLst>
        <pc:spChg chg="mod">
          <ac:chgData name="David Seibert" userId="2f99d889-4232-418a-9ffb-457e25b2d260" providerId="ADAL" clId="{E094ADCC-61B2-442B-A44E-CF47B31E2F82}" dt="2023-04-27T12:42:05.802" v="5227"/>
          <ac:spMkLst>
            <pc:docMk/>
            <pc:sldMk cId="2066943477" sldId="3015"/>
            <ac:spMk id="2" creationId="{A4DEE24A-E9D4-A524-E4ED-5227867F4B9E}"/>
          </ac:spMkLst>
        </pc:spChg>
        <pc:spChg chg="del">
          <ac:chgData name="David Seibert" userId="2f99d889-4232-418a-9ffb-457e25b2d260" providerId="ADAL" clId="{E094ADCC-61B2-442B-A44E-CF47B31E2F82}" dt="2023-04-26T14:46:03.074" v="427" actId="478"/>
          <ac:spMkLst>
            <pc:docMk/>
            <pc:sldMk cId="2066943477" sldId="3015"/>
            <ac:spMk id="3" creationId="{BA573E90-135A-187B-4DAA-736BB284AD9B}"/>
          </ac:spMkLst>
        </pc:spChg>
        <pc:spChg chg="add del mod">
          <ac:chgData name="David Seibert" userId="2f99d889-4232-418a-9ffb-457e25b2d260" providerId="ADAL" clId="{E094ADCC-61B2-442B-A44E-CF47B31E2F82}" dt="2023-04-26T14:46:04.359" v="428" actId="478"/>
          <ac:spMkLst>
            <pc:docMk/>
            <pc:sldMk cId="2066943477" sldId="3015"/>
            <ac:spMk id="5" creationId="{A5BE7936-21FF-F2EE-2289-CDB7B9F02885}"/>
          </ac:spMkLst>
        </pc:spChg>
        <pc:spChg chg="add mod">
          <ac:chgData name="David Seibert" userId="2f99d889-4232-418a-9ffb-457e25b2d260" providerId="ADAL" clId="{E094ADCC-61B2-442B-A44E-CF47B31E2F82}" dt="2023-04-26T14:48:13.325" v="490" actId="14100"/>
          <ac:spMkLst>
            <pc:docMk/>
            <pc:sldMk cId="2066943477" sldId="3015"/>
            <ac:spMk id="6" creationId="{EA8D0E51-CDE5-CB8F-1F80-F1EC206B436D}"/>
          </ac:spMkLst>
        </pc:spChg>
        <pc:picChg chg="add del mod">
          <ac:chgData name="David Seibert" userId="2f99d889-4232-418a-9ffb-457e25b2d260" providerId="ADAL" clId="{E094ADCC-61B2-442B-A44E-CF47B31E2F82}" dt="2023-04-27T12:47:05.242" v="5244" actId="478"/>
          <ac:picMkLst>
            <pc:docMk/>
            <pc:sldMk cId="2066943477" sldId="3015"/>
            <ac:picMk id="3" creationId="{4069B155-B8C9-4D81-D5E9-0432133781DF}"/>
          </ac:picMkLst>
        </pc:picChg>
        <pc:picChg chg="add mod">
          <ac:chgData name="David Seibert" userId="2f99d889-4232-418a-9ffb-457e25b2d260" providerId="ADAL" clId="{E094ADCC-61B2-442B-A44E-CF47B31E2F82}" dt="2023-04-27T12:47:14.753" v="5246"/>
          <ac:picMkLst>
            <pc:docMk/>
            <pc:sldMk cId="2066943477" sldId="3015"/>
            <ac:picMk id="4" creationId="{BB20BF96-5EDA-9743-449F-255BE64E2822}"/>
          </ac:picMkLst>
        </pc:picChg>
      </pc:sldChg>
      <pc:sldChg chg="add ord">
        <pc:chgData name="David Seibert" userId="2f99d889-4232-418a-9ffb-457e25b2d260" providerId="ADAL" clId="{E094ADCC-61B2-442B-A44E-CF47B31E2F82}" dt="2023-04-26T19:46:03.013" v="5034"/>
        <pc:sldMkLst>
          <pc:docMk/>
          <pc:sldMk cId="1916403705" sldId="301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a:solidFill>
          <a:schemeClr val="bg2"/>
        </a:solidFill>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a:solidFill>
          <a:schemeClr val="bg2"/>
        </a:solidFill>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a:solidFill>
          <a:schemeClr val="bg2"/>
        </a:solidFill>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a:solidFill>
          <a:schemeClr val="bg2"/>
        </a:solidFill>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a:solidFill>
          <a:schemeClr val="bg2"/>
        </a:solidFill>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a:solidFill>
          <a:schemeClr val="bg2"/>
        </a:solidFill>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a:solidFill>
          <a:schemeClr val="bg2"/>
        </a:solidFill>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a:solidFill>
          <a:schemeClr val="bg2"/>
        </a:solidFill>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a:solidFill>
          <a:schemeClr val="bg2"/>
        </a:solidFill>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a:solidFill>
          <a:schemeClr val="bg2"/>
        </a:solidFill>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a:solidFill>
          <a:schemeClr val="bg2"/>
        </a:solidFill>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a:solidFill>
          <a:schemeClr val="bg2"/>
        </a:solidFill>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1B7E23-D0C6-4A70-B8F9-041FD2BFC841}" type="doc">
      <dgm:prSet loTypeId="urn:microsoft.com/office/officeart/2005/8/layout/pyramid1" loCatId="pyramid" qsTypeId="urn:microsoft.com/office/officeart/2005/8/quickstyle/simple1" qsCatId="simple" csTypeId="urn:microsoft.com/office/officeart/2005/8/colors/colorful4" csCatId="colorful" phldr="1"/>
      <dgm:spPr/>
    </dgm:pt>
    <dgm:pt modelId="{79AFE06B-E66B-4F52-A151-F2BD9E29DD10}">
      <dgm:prSet phldrT="[Text]" custT="1"/>
      <dgm:spPr/>
      <dgm:t>
        <a:bodyPr anchor="b" anchorCtr="0"/>
        <a:lstStyle/>
        <a:p>
          <a:pPr>
            <a:lnSpc>
              <a:spcPct val="100000"/>
            </a:lnSpc>
            <a:spcAft>
              <a:spcPts val="0"/>
            </a:spcAft>
          </a:pPr>
          <a:r>
            <a:rPr lang="en-US" sz="1400" b="1" dirty="0"/>
            <a:t>Strategic</a:t>
          </a:r>
          <a:br>
            <a:rPr lang="en-US" sz="1400" b="1" dirty="0"/>
          </a:br>
          <a:r>
            <a:rPr lang="en-US" sz="1400" b="1" dirty="0"/>
            <a:t>Risk</a:t>
          </a:r>
        </a:p>
        <a:p>
          <a:pPr>
            <a:lnSpc>
              <a:spcPct val="100000"/>
            </a:lnSpc>
            <a:spcAft>
              <a:spcPts val="0"/>
            </a:spcAft>
          </a:pPr>
          <a:r>
            <a:rPr lang="en-US" sz="900" dirty="0"/>
            <a:t>(Future, Emerging)</a:t>
          </a:r>
          <a:endParaRPr lang="en-US" sz="1050" dirty="0"/>
        </a:p>
      </dgm:t>
    </dgm:pt>
    <dgm:pt modelId="{EAD9DF4A-71B3-4E18-8663-A1A846DCA5FD}" type="parTrans" cxnId="{94D9EF3B-D14C-4655-BF00-A990C0EB6148}">
      <dgm:prSet/>
      <dgm:spPr/>
      <dgm:t>
        <a:bodyPr/>
        <a:lstStyle/>
        <a:p>
          <a:endParaRPr lang="en-US"/>
        </a:p>
      </dgm:t>
    </dgm:pt>
    <dgm:pt modelId="{94BE2F28-A8CC-4517-9EF2-0C0C924FCD76}" type="sibTrans" cxnId="{94D9EF3B-D14C-4655-BF00-A990C0EB6148}">
      <dgm:prSet/>
      <dgm:spPr/>
      <dgm:t>
        <a:bodyPr/>
        <a:lstStyle/>
        <a:p>
          <a:endParaRPr lang="en-US"/>
        </a:p>
      </dgm:t>
    </dgm:pt>
    <dgm:pt modelId="{6B7FBD35-BB52-4ACC-AEB1-8D33EBDCA0AE}">
      <dgm:prSet phldrT="[Text]" custT="1"/>
      <dgm:spPr/>
      <dgm:t>
        <a:bodyPr/>
        <a:lstStyle/>
        <a:p>
          <a:pPr>
            <a:lnSpc>
              <a:spcPct val="100000"/>
            </a:lnSpc>
            <a:spcAft>
              <a:spcPts val="0"/>
            </a:spcAft>
          </a:pPr>
          <a:r>
            <a:rPr lang="en-US" sz="1400" b="1" dirty="0"/>
            <a:t>Operational Risk</a:t>
          </a:r>
          <a:endParaRPr lang="en-US" sz="1600" b="1" dirty="0"/>
        </a:p>
        <a:p>
          <a:pPr>
            <a:lnSpc>
              <a:spcPct val="100000"/>
            </a:lnSpc>
            <a:spcAft>
              <a:spcPts val="0"/>
            </a:spcAft>
          </a:pPr>
          <a:r>
            <a:rPr lang="en-US" sz="900" dirty="0"/>
            <a:t>(Process, Product, Project)</a:t>
          </a:r>
        </a:p>
      </dgm:t>
    </dgm:pt>
    <dgm:pt modelId="{4C9C179C-CD95-4BCE-AD75-17107023B6B4}" type="parTrans" cxnId="{84A240D1-393F-4270-A9F8-21938C34C64D}">
      <dgm:prSet/>
      <dgm:spPr/>
      <dgm:t>
        <a:bodyPr/>
        <a:lstStyle/>
        <a:p>
          <a:endParaRPr lang="en-US"/>
        </a:p>
      </dgm:t>
    </dgm:pt>
    <dgm:pt modelId="{8677246E-9289-4C27-B659-CE6EA545553A}" type="sibTrans" cxnId="{84A240D1-393F-4270-A9F8-21938C34C64D}">
      <dgm:prSet/>
      <dgm:spPr/>
      <dgm:t>
        <a:bodyPr/>
        <a:lstStyle/>
        <a:p>
          <a:endParaRPr lang="en-US"/>
        </a:p>
      </dgm:t>
    </dgm:pt>
    <dgm:pt modelId="{0138DCB3-F421-48B5-980F-073C34254B9D}">
      <dgm:prSet custT="1"/>
      <dgm:spPr/>
      <dgm:t>
        <a:bodyPr/>
        <a:lstStyle/>
        <a:p>
          <a:pPr>
            <a:lnSpc>
              <a:spcPct val="100000"/>
            </a:lnSpc>
            <a:spcAft>
              <a:spcPts val="0"/>
            </a:spcAft>
          </a:pPr>
          <a:r>
            <a:rPr lang="en-US" sz="1400" b="1" dirty="0"/>
            <a:t>Regulatory Risk</a:t>
          </a:r>
        </a:p>
        <a:p>
          <a:pPr>
            <a:lnSpc>
              <a:spcPct val="100000"/>
            </a:lnSpc>
            <a:spcAft>
              <a:spcPts val="0"/>
            </a:spcAft>
          </a:pPr>
          <a:r>
            <a:rPr lang="en-US" sz="900" b="0" dirty="0"/>
            <a:t>(BSA, OFAC, Fair Lending, HMDA, etc.)</a:t>
          </a:r>
          <a:endParaRPr lang="en-US" sz="1000" b="1" dirty="0"/>
        </a:p>
      </dgm:t>
    </dgm:pt>
    <dgm:pt modelId="{F814E121-9C19-49F9-90D4-EC5EC087B7B6}" type="parTrans" cxnId="{7998AB7C-0752-4BDF-BFF3-FFE3706C44BF}">
      <dgm:prSet/>
      <dgm:spPr/>
      <dgm:t>
        <a:bodyPr/>
        <a:lstStyle/>
        <a:p>
          <a:endParaRPr lang="en-US"/>
        </a:p>
      </dgm:t>
    </dgm:pt>
    <dgm:pt modelId="{29330ADE-EF1A-47E4-9F7B-2B029DCE1390}" type="sibTrans" cxnId="{7998AB7C-0752-4BDF-BFF3-FFE3706C44BF}">
      <dgm:prSet/>
      <dgm:spPr/>
      <dgm:t>
        <a:bodyPr/>
        <a:lstStyle/>
        <a:p>
          <a:endParaRPr lang="en-US"/>
        </a:p>
      </dgm:t>
    </dgm:pt>
    <dgm:pt modelId="{85E313BD-99FB-49DD-9D82-4D75CF2E5F8F}">
      <dgm:prSet custT="1"/>
      <dgm:spPr/>
      <dgm:t>
        <a:bodyPr/>
        <a:lstStyle/>
        <a:p>
          <a:pPr>
            <a:lnSpc>
              <a:spcPct val="100000"/>
            </a:lnSpc>
            <a:spcAft>
              <a:spcPts val="0"/>
            </a:spcAft>
          </a:pPr>
          <a:r>
            <a:rPr lang="en-US" sz="1400" b="1" dirty="0"/>
            <a:t>Business Risk</a:t>
          </a:r>
          <a:endParaRPr lang="en-US" sz="1600" b="1" dirty="0"/>
        </a:p>
        <a:p>
          <a:pPr>
            <a:lnSpc>
              <a:spcPct val="100000"/>
            </a:lnSpc>
            <a:spcAft>
              <a:spcPts val="0"/>
            </a:spcAft>
          </a:pPr>
          <a:r>
            <a:rPr lang="en-US" sz="900" dirty="0"/>
            <a:t>(Strategy Execution, Business)</a:t>
          </a:r>
        </a:p>
      </dgm:t>
    </dgm:pt>
    <dgm:pt modelId="{B01653CC-F967-47FC-9D54-2D7ECCF78213}" type="sibTrans" cxnId="{5C406DA8-B0C8-47F9-B20D-57E7B1F85F1C}">
      <dgm:prSet/>
      <dgm:spPr/>
      <dgm:t>
        <a:bodyPr/>
        <a:lstStyle/>
        <a:p>
          <a:endParaRPr lang="en-US"/>
        </a:p>
      </dgm:t>
    </dgm:pt>
    <dgm:pt modelId="{7207E35B-E468-4ADB-93E6-C9E57B24C6ED}" type="parTrans" cxnId="{5C406DA8-B0C8-47F9-B20D-57E7B1F85F1C}">
      <dgm:prSet/>
      <dgm:spPr/>
      <dgm:t>
        <a:bodyPr/>
        <a:lstStyle/>
        <a:p>
          <a:endParaRPr lang="en-US"/>
        </a:p>
      </dgm:t>
    </dgm:pt>
    <dgm:pt modelId="{C65AA32A-D5C2-48C6-8311-59F40C790F68}" type="pres">
      <dgm:prSet presAssocID="{151B7E23-D0C6-4A70-B8F9-041FD2BFC841}" presName="Name0" presStyleCnt="0">
        <dgm:presLayoutVars>
          <dgm:dir/>
          <dgm:animLvl val="lvl"/>
          <dgm:resizeHandles val="exact"/>
        </dgm:presLayoutVars>
      </dgm:prSet>
      <dgm:spPr/>
    </dgm:pt>
    <dgm:pt modelId="{5D2849A2-138D-4F12-80BD-BF82A433B2DB}" type="pres">
      <dgm:prSet presAssocID="{79AFE06B-E66B-4F52-A151-F2BD9E29DD10}" presName="Name8" presStyleCnt="0"/>
      <dgm:spPr/>
    </dgm:pt>
    <dgm:pt modelId="{5BB32C19-8D58-49B7-87F7-E278348B5FCD}" type="pres">
      <dgm:prSet presAssocID="{79AFE06B-E66B-4F52-A151-F2BD9E29DD10}" presName="level" presStyleLbl="node1" presStyleIdx="0" presStyleCnt="4" custLinFactNeighborY="1190">
        <dgm:presLayoutVars>
          <dgm:chMax val="1"/>
          <dgm:bulletEnabled val="1"/>
        </dgm:presLayoutVars>
      </dgm:prSet>
      <dgm:spPr/>
    </dgm:pt>
    <dgm:pt modelId="{C8FE16F1-2754-4613-8164-C07D51AFB36F}" type="pres">
      <dgm:prSet presAssocID="{79AFE06B-E66B-4F52-A151-F2BD9E29DD10}" presName="levelTx" presStyleLbl="revTx" presStyleIdx="0" presStyleCnt="0">
        <dgm:presLayoutVars>
          <dgm:chMax val="1"/>
          <dgm:bulletEnabled val="1"/>
        </dgm:presLayoutVars>
      </dgm:prSet>
      <dgm:spPr/>
    </dgm:pt>
    <dgm:pt modelId="{7DB38D12-755B-4D7A-9E9E-E7C612D8216D}" type="pres">
      <dgm:prSet presAssocID="{85E313BD-99FB-49DD-9D82-4D75CF2E5F8F}" presName="Name8" presStyleCnt="0"/>
      <dgm:spPr/>
    </dgm:pt>
    <dgm:pt modelId="{D242D19A-61D8-47CC-B581-6C7BEB22F573}" type="pres">
      <dgm:prSet presAssocID="{85E313BD-99FB-49DD-9D82-4D75CF2E5F8F}" presName="level" presStyleLbl="node1" presStyleIdx="1" presStyleCnt="4" custLinFactNeighborY="1190">
        <dgm:presLayoutVars>
          <dgm:chMax val="1"/>
          <dgm:bulletEnabled val="1"/>
        </dgm:presLayoutVars>
      </dgm:prSet>
      <dgm:spPr/>
    </dgm:pt>
    <dgm:pt modelId="{62DF5A8E-AB9E-40CB-81C2-A03D68530D1C}" type="pres">
      <dgm:prSet presAssocID="{85E313BD-99FB-49DD-9D82-4D75CF2E5F8F}" presName="levelTx" presStyleLbl="revTx" presStyleIdx="0" presStyleCnt="0">
        <dgm:presLayoutVars>
          <dgm:chMax val="1"/>
          <dgm:bulletEnabled val="1"/>
        </dgm:presLayoutVars>
      </dgm:prSet>
      <dgm:spPr/>
    </dgm:pt>
    <dgm:pt modelId="{A278CC07-C733-4B1D-B257-7AC0B05BA3B7}" type="pres">
      <dgm:prSet presAssocID="{6B7FBD35-BB52-4ACC-AEB1-8D33EBDCA0AE}" presName="Name8" presStyleCnt="0"/>
      <dgm:spPr/>
    </dgm:pt>
    <dgm:pt modelId="{AE814394-6712-4199-BA22-4C83D3BA5E78}" type="pres">
      <dgm:prSet presAssocID="{6B7FBD35-BB52-4ACC-AEB1-8D33EBDCA0AE}" presName="level" presStyleLbl="node1" presStyleIdx="2" presStyleCnt="4" custLinFactNeighborY="1190">
        <dgm:presLayoutVars>
          <dgm:chMax val="1"/>
          <dgm:bulletEnabled val="1"/>
        </dgm:presLayoutVars>
      </dgm:prSet>
      <dgm:spPr/>
    </dgm:pt>
    <dgm:pt modelId="{E6C2CAAD-BA63-42E5-A82D-11A31347364D}" type="pres">
      <dgm:prSet presAssocID="{6B7FBD35-BB52-4ACC-AEB1-8D33EBDCA0AE}" presName="levelTx" presStyleLbl="revTx" presStyleIdx="0" presStyleCnt="0">
        <dgm:presLayoutVars>
          <dgm:chMax val="1"/>
          <dgm:bulletEnabled val="1"/>
        </dgm:presLayoutVars>
      </dgm:prSet>
      <dgm:spPr/>
    </dgm:pt>
    <dgm:pt modelId="{36BCED35-550E-4159-A3DB-925CCC724305}" type="pres">
      <dgm:prSet presAssocID="{0138DCB3-F421-48B5-980F-073C34254B9D}" presName="Name8" presStyleCnt="0"/>
      <dgm:spPr/>
    </dgm:pt>
    <dgm:pt modelId="{21CC2BAB-F588-4A76-A8C6-B6A151BE3320}" type="pres">
      <dgm:prSet presAssocID="{0138DCB3-F421-48B5-980F-073C34254B9D}" presName="level" presStyleLbl="node1" presStyleIdx="3" presStyleCnt="4">
        <dgm:presLayoutVars>
          <dgm:chMax val="1"/>
          <dgm:bulletEnabled val="1"/>
        </dgm:presLayoutVars>
      </dgm:prSet>
      <dgm:spPr/>
    </dgm:pt>
    <dgm:pt modelId="{7663A3A7-2C66-4AB5-95EF-63315067E231}" type="pres">
      <dgm:prSet presAssocID="{0138DCB3-F421-48B5-980F-073C34254B9D}" presName="levelTx" presStyleLbl="revTx" presStyleIdx="0" presStyleCnt="0">
        <dgm:presLayoutVars>
          <dgm:chMax val="1"/>
          <dgm:bulletEnabled val="1"/>
        </dgm:presLayoutVars>
      </dgm:prSet>
      <dgm:spPr/>
    </dgm:pt>
  </dgm:ptLst>
  <dgm:cxnLst>
    <dgm:cxn modelId="{756C1C0E-3C9C-4A95-9167-12EEE944C7FF}" type="presOf" srcId="{6B7FBD35-BB52-4ACC-AEB1-8D33EBDCA0AE}" destId="{AE814394-6712-4199-BA22-4C83D3BA5E78}" srcOrd="0" destOrd="0" presId="urn:microsoft.com/office/officeart/2005/8/layout/pyramid1"/>
    <dgm:cxn modelId="{053D9125-FBDE-4C4A-8A4C-E11947F49146}" type="presOf" srcId="{0138DCB3-F421-48B5-980F-073C34254B9D}" destId="{21CC2BAB-F588-4A76-A8C6-B6A151BE3320}" srcOrd="0" destOrd="0" presId="urn:microsoft.com/office/officeart/2005/8/layout/pyramid1"/>
    <dgm:cxn modelId="{94D9EF3B-D14C-4655-BF00-A990C0EB6148}" srcId="{151B7E23-D0C6-4A70-B8F9-041FD2BFC841}" destId="{79AFE06B-E66B-4F52-A151-F2BD9E29DD10}" srcOrd="0" destOrd="0" parTransId="{EAD9DF4A-71B3-4E18-8663-A1A846DCA5FD}" sibTransId="{94BE2F28-A8CC-4517-9EF2-0C0C924FCD76}"/>
    <dgm:cxn modelId="{A5923C43-E9DF-40B9-BB7A-CB52349258CD}" type="presOf" srcId="{85E313BD-99FB-49DD-9D82-4D75CF2E5F8F}" destId="{D242D19A-61D8-47CC-B581-6C7BEB22F573}" srcOrd="0" destOrd="0" presId="urn:microsoft.com/office/officeart/2005/8/layout/pyramid1"/>
    <dgm:cxn modelId="{90A9A365-FB99-4729-B890-B8830B61C7A8}" type="presOf" srcId="{79AFE06B-E66B-4F52-A151-F2BD9E29DD10}" destId="{5BB32C19-8D58-49B7-87F7-E278348B5FCD}" srcOrd="0" destOrd="0" presId="urn:microsoft.com/office/officeart/2005/8/layout/pyramid1"/>
    <dgm:cxn modelId="{7998AB7C-0752-4BDF-BFF3-FFE3706C44BF}" srcId="{151B7E23-D0C6-4A70-B8F9-041FD2BFC841}" destId="{0138DCB3-F421-48B5-980F-073C34254B9D}" srcOrd="3" destOrd="0" parTransId="{F814E121-9C19-49F9-90D4-EC5EC087B7B6}" sibTransId="{29330ADE-EF1A-47E4-9F7B-2B029DCE1390}"/>
    <dgm:cxn modelId="{7C0C038E-DCD4-4845-AF37-1F3BC30F8281}" type="presOf" srcId="{79AFE06B-E66B-4F52-A151-F2BD9E29DD10}" destId="{C8FE16F1-2754-4613-8164-C07D51AFB36F}" srcOrd="1" destOrd="0" presId="urn:microsoft.com/office/officeart/2005/8/layout/pyramid1"/>
    <dgm:cxn modelId="{88F2079B-B063-490B-ACBB-5688A095ED6E}" type="presOf" srcId="{85E313BD-99FB-49DD-9D82-4D75CF2E5F8F}" destId="{62DF5A8E-AB9E-40CB-81C2-A03D68530D1C}" srcOrd="1" destOrd="0" presId="urn:microsoft.com/office/officeart/2005/8/layout/pyramid1"/>
    <dgm:cxn modelId="{CE1C169D-085E-4878-BC8F-EDC8CDBF24F5}" type="presOf" srcId="{0138DCB3-F421-48B5-980F-073C34254B9D}" destId="{7663A3A7-2C66-4AB5-95EF-63315067E231}" srcOrd="1" destOrd="0" presId="urn:microsoft.com/office/officeart/2005/8/layout/pyramid1"/>
    <dgm:cxn modelId="{5C406DA8-B0C8-47F9-B20D-57E7B1F85F1C}" srcId="{151B7E23-D0C6-4A70-B8F9-041FD2BFC841}" destId="{85E313BD-99FB-49DD-9D82-4D75CF2E5F8F}" srcOrd="1" destOrd="0" parTransId="{7207E35B-E468-4ADB-93E6-C9E57B24C6ED}" sibTransId="{B01653CC-F967-47FC-9D54-2D7ECCF78213}"/>
    <dgm:cxn modelId="{EF9EACBD-8E9B-4C72-8AEE-5B04553D3553}" type="presOf" srcId="{151B7E23-D0C6-4A70-B8F9-041FD2BFC841}" destId="{C65AA32A-D5C2-48C6-8311-59F40C790F68}" srcOrd="0" destOrd="0" presId="urn:microsoft.com/office/officeart/2005/8/layout/pyramid1"/>
    <dgm:cxn modelId="{09D510C2-F00D-439A-901A-60382F4CB31C}" type="presOf" srcId="{6B7FBD35-BB52-4ACC-AEB1-8D33EBDCA0AE}" destId="{E6C2CAAD-BA63-42E5-A82D-11A31347364D}" srcOrd="1" destOrd="0" presId="urn:microsoft.com/office/officeart/2005/8/layout/pyramid1"/>
    <dgm:cxn modelId="{84A240D1-393F-4270-A9F8-21938C34C64D}" srcId="{151B7E23-D0C6-4A70-B8F9-041FD2BFC841}" destId="{6B7FBD35-BB52-4ACC-AEB1-8D33EBDCA0AE}" srcOrd="2" destOrd="0" parTransId="{4C9C179C-CD95-4BCE-AD75-17107023B6B4}" sibTransId="{8677246E-9289-4C27-B659-CE6EA545553A}"/>
    <dgm:cxn modelId="{E41E262D-D47B-4C7F-937E-825F1C024336}" type="presParOf" srcId="{C65AA32A-D5C2-48C6-8311-59F40C790F68}" destId="{5D2849A2-138D-4F12-80BD-BF82A433B2DB}" srcOrd="0" destOrd="0" presId="urn:microsoft.com/office/officeart/2005/8/layout/pyramid1"/>
    <dgm:cxn modelId="{6F3AE7B6-A3A5-4AD5-B51C-847925FAF37B}" type="presParOf" srcId="{5D2849A2-138D-4F12-80BD-BF82A433B2DB}" destId="{5BB32C19-8D58-49B7-87F7-E278348B5FCD}" srcOrd="0" destOrd="0" presId="urn:microsoft.com/office/officeart/2005/8/layout/pyramid1"/>
    <dgm:cxn modelId="{2EDD05DB-E0D4-4EAA-9405-49876A9E9F55}" type="presParOf" srcId="{5D2849A2-138D-4F12-80BD-BF82A433B2DB}" destId="{C8FE16F1-2754-4613-8164-C07D51AFB36F}" srcOrd="1" destOrd="0" presId="urn:microsoft.com/office/officeart/2005/8/layout/pyramid1"/>
    <dgm:cxn modelId="{E6CEB439-EC3C-4649-8DBC-4E55BF59DBFC}" type="presParOf" srcId="{C65AA32A-D5C2-48C6-8311-59F40C790F68}" destId="{7DB38D12-755B-4D7A-9E9E-E7C612D8216D}" srcOrd="1" destOrd="0" presId="urn:microsoft.com/office/officeart/2005/8/layout/pyramid1"/>
    <dgm:cxn modelId="{86389AD3-6251-4816-BF8C-39D33623C375}" type="presParOf" srcId="{7DB38D12-755B-4D7A-9E9E-E7C612D8216D}" destId="{D242D19A-61D8-47CC-B581-6C7BEB22F573}" srcOrd="0" destOrd="0" presId="urn:microsoft.com/office/officeart/2005/8/layout/pyramid1"/>
    <dgm:cxn modelId="{93326BB0-9C55-4C35-9B24-43325F54CC9B}" type="presParOf" srcId="{7DB38D12-755B-4D7A-9E9E-E7C612D8216D}" destId="{62DF5A8E-AB9E-40CB-81C2-A03D68530D1C}" srcOrd="1" destOrd="0" presId="urn:microsoft.com/office/officeart/2005/8/layout/pyramid1"/>
    <dgm:cxn modelId="{91814AFE-9161-442A-9701-FBFC7F4A8506}" type="presParOf" srcId="{C65AA32A-D5C2-48C6-8311-59F40C790F68}" destId="{A278CC07-C733-4B1D-B257-7AC0B05BA3B7}" srcOrd="2" destOrd="0" presId="urn:microsoft.com/office/officeart/2005/8/layout/pyramid1"/>
    <dgm:cxn modelId="{C83B4DE0-54F9-48B2-8943-051FD0467054}" type="presParOf" srcId="{A278CC07-C733-4B1D-B257-7AC0B05BA3B7}" destId="{AE814394-6712-4199-BA22-4C83D3BA5E78}" srcOrd="0" destOrd="0" presId="urn:microsoft.com/office/officeart/2005/8/layout/pyramid1"/>
    <dgm:cxn modelId="{B1A93555-0266-4330-9881-ECAE94028FB0}" type="presParOf" srcId="{A278CC07-C733-4B1D-B257-7AC0B05BA3B7}" destId="{E6C2CAAD-BA63-42E5-A82D-11A31347364D}" srcOrd="1" destOrd="0" presId="urn:microsoft.com/office/officeart/2005/8/layout/pyramid1"/>
    <dgm:cxn modelId="{8FC4F655-BE99-4838-9EA3-D0D4DB49143B}" type="presParOf" srcId="{C65AA32A-D5C2-48C6-8311-59F40C790F68}" destId="{36BCED35-550E-4159-A3DB-925CCC724305}" srcOrd="3" destOrd="0" presId="urn:microsoft.com/office/officeart/2005/8/layout/pyramid1"/>
    <dgm:cxn modelId="{A6F4A460-6AB8-4C1D-8407-EAFC00C945EF}" type="presParOf" srcId="{36BCED35-550E-4159-A3DB-925CCC724305}" destId="{21CC2BAB-F588-4A76-A8C6-B6A151BE3320}" srcOrd="0" destOrd="0" presId="urn:microsoft.com/office/officeart/2005/8/layout/pyramid1"/>
    <dgm:cxn modelId="{F3A8E304-98AA-486F-8075-2AF171A8D57A}" type="presParOf" srcId="{36BCED35-550E-4159-A3DB-925CCC724305}" destId="{7663A3A7-2C66-4AB5-95EF-63315067E23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2C19-8D58-49B7-87F7-E278348B5FCD}">
      <dsp:nvSpPr>
        <dsp:cNvPr id="0" name=""/>
        <dsp:cNvSpPr/>
      </dsp:nvSpPr>
      <dsp:spPr>
        <a:xfrm>
          <a:off x="1936318" y="13745"/>
          <a:ext cx="1290878" cy="1155073"/>
        </a:xfrm>
        <a:prstGeom prst="trapezoid">
          <a:avLst>
            <a:gd name="adj" fmla="val 5587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ts val="0"/>
            </a:spcAft>
            <a:buNone/>
          </a:pPr>
          <a:r>
            <a:rPr lang="en-US" sz="1400" b="1" kern="1200" dirty="0"/>
            <a:t>Strategic</a:t>
          </a:r>
          <a:br>
            <a:rPr lang="en-US" sz="1400" b="1" kern="1200" dirty="0"/>
          </a:br>
          <a:r>
            <a:rPr lang="en-US" sz="1400" b="1" kern="1200" dirty="0"/>
            <a:t>Risk</a:t>
          </a:r>
        </a:p>
        <a:p>
          <a:pPr marL="0" lvl="0" indent="0" algn="ctr" defTabSz="622300">
            <a:lnSpc>
              <a:spcPct val="100000"/>
            </a:lnSpc>
            <a:spcBef>
              <a:spcPct val="0"/>
            </a:spcBef>
            <a:spcAft>
              <a:spcPts val="0"/>
            </a:spcAft>
            <a:buNone/>
          </a:pPr>
          <a:r>
            <a:rPr lang="en-US" sz="900" kern="1200" dirty="0"/>
            <a:t>(Future, Emerging)</a:t>
          </a:r>
          <a:endParaRPr lang="en-US" sz="1050" kern="1200" dirty="0"/>
        </a:p>
      </dsp:txBody>
      <dsp:txXfrm>
        <a:off x="1936318" y="13745"/>
        <a:ext cx="1290878" cy="1155073"/>
      </dsp:txXfrm>
    </dsp:sp>
    <dsp:sp modelId="{D242D19A-61D8-47CC-B581-6C7BEB22F573}">
      <dsp:nvSpPr>
        <dsp:cNvPr id="0" name=""/>
        <dsp:cNvSpPr/>
      </dsp:nvSpPr>
      <dsp:spPr>
        <a:xfrm>
          <a:off x="1290878" y="1168819"/>
          <a:ext cx="2581757" cy="1155073"/>
        </a:xfrm>
        <a:prstGeom prst="trapezoid">
          <a:avLst>
            <a:gd name="adj" fmla="val 55879"/>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Business Risk</a:t>
          </a:r>
          <a:endParaRPr lang="en-US" sz="1600" b="1" kern="1200" dirty="0"/>
        </a:p>
        <a:p>
          <a:pPr marL="0" lvl="0" indent="0" algn="ctr" defTabSz="622300">
            <a:lnSpc>
              <a:spcPct val="100000"/>
            </a:lnSpc>
            <a:spcBef>
              <a:spcPct val="0"/>
            </a:spcBef>
            <a:spcAft>
              <a:spcPts val="0"/>
            </a:spcAft>
            <a:buNone/>
          </a:pPr>
          <a:r>
            <a:rPr lang="en-US" sz="900" kern="1200" dirty="0"/>
            <a:t>(Strategy Execution, Business)</a:t>
          </a:r>
        </a:p>
      </dsp:txBody>
      <dsp:txXfrm>
        <a:off x="1742686" y="1168819"/>
        <a:ext cx="1678142" cy="1155073"/>
      </dsp:txXfrm>
    </dsp:sp>
    <dsp:sp modelId="{AE814394-6712-4199-BA22-4C83D3BA5E78}">
      <dsp:nvSpPr>
        <dsp:cNvPr id="0" name=""/>
        <dsp:cNvSpPr/>
      </dsp:nvSpPr>
      <dsp:spPr>
        <a:xfrm>
          <a:off x="645439" y="2323893"/>
          <a:ext cx="3872636" cy="1155073"/>
        </a:xfrm>
        <a:prstGeom prst="trapezoid">
          <a:avLst>
            <a:gd name="adj" fmla="val 55879"/>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Operational Risk</a:t>
          </a:r>
          <a:endParaRPr lang="en-US" sz="1600" b="1" kern="1200" dirty="0"/>
        </a:p>
        <a:p>
          <a:pPr marL="0" lvl="0" indent="0" algn="ctr" defTabSz="622300">
            <a:lnSpc>
              <a:spcPct val="100000"/>
            </a:lnSpc>
            <a:spcBef>
              <a:spcPct val="0"/>
            </a:spcBef>
            <a:spcAft>
              <a:spcPts val="0"/>
            </a:spcAft>
            <a:buNone/>
          </a:pPr>
          <a:r>
            <a:rPr lang="en-US" sz="900" kern="1200" dirty="0"/>
            <a:t>(Process, Product, Project)</a:t>
          </a:r>
        </a:p>
      </dsp:txBody>
      <dsp:txXfrm>
        <a:off x="1323150" y="2323893"/>
        <a:ext cx="2517213" cy="1155073"/>
      </dsp:txXfrm>
    </dsp:sp>
    <dsp:sp modelId="{21CC2BAB-F588-4A76-A8C6-B6A151BE3320}">
      <dsp:nvSpPr>
        <dsp:cNvPr id="0" name=""/>
        <dsp:cNvSpPr/>
      </dsp:nvSpPr>
      <dsp:spPr>
        <a:xfrm>
          <a:off x="0" y="3465222"/>
          <a:ext cx="5163514" cy="1155073"/>
        </a:xfrm>
        <a:prstGeom prst="trapezoid">
          <a:avLst>
            <a:gd name="adj" fmla="val 55879"/>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Regulatory Risk</a:t>
          </a:r>
        </a:p>
        <a:p>
          <a:pPr marL="0" lvl="0" indent="0" algn="ctr" defTabSz="622300">
            <a:lnSpc>
              <a:spcPct val="100000"/>
            </a:lnSpc>
            <a:spcBef>
              <a:spcPct val="0"/>
            </a:spcBef>
            <a:spcAft>
              <a:spcPts val="0"/>
            </a:spcAft>
            <a:buNone/>
          </a:pPr>
          <a:r>
            <a:rPr lang="en-US" sz="900" b="0" kern="1200" dirty="0"/>
            <a:t>(BSA, OFAC, Fair Lending, HMDA, etc.)</a:t>
          </a:r>
          <a:endParaRPr lang="en-US" sz="1000" b="1" kern="1200" dirty="0"/>
        </a:p>
      </dsp:txBody>
      <dsp:txXfrm>
        <a:off x="903615" y="3465222"/>
        <a:ext cx="3356284" cy="11550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0DB1D4-2A62-4569-BCCE-7459A74B51BF}" type="datetimeFigureOut">
              <a:rPr lang="en-US" smtClean="0"/>
              <a:t>4/27/2023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5771EFD-3067-4DBF-B6FA-23F6AE2CDF0C}" type="slidenum">
              <a:rPr lang="en-US" smtClean="0"/>
              <a:t>‹#›</a:t>
            </a:fld>
            <a:endParaRPr lang="en-US"/>
          </a:p>
        </p:txBody>
      </p:sp>
    </p:spTree>
    <p:extLst>
      <p:ext uri="{BB962C8B-B14F-4D97-AF65-F5344CB8AC3E}">
        <p14:creationId xmlns:p14="http://schemas.microsoft.com/office/powerpoint/2010/main" val="101167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69EB8-B723-C746-B2FE-9EF127D873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50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fundamental aspects of “Risk” is the </a:t>
            </a:r>
            <a:r>
              <a:rPr lang="en-US" b="1" dirty="0"/>
              <a:t>source of risk</a:t>
            </a:r>
            <a:r>
              <a:rPr lang="en-US" dirty="0"/>
              <a:t>.</a:t>
            </a:r>
          </a:p>
          <a:p>
            <a:r>
              <a:rPr lang="en-US" dirty="0"/>
              <a:t>What </a:t>
            </a:r>
            <a:r>
              <a:rPr lang="en-US" b="1" dirty="0"/>
              <a:t>causes</a:t>
            </a:r>
            <a:r>
              <a:rPr lang="en-US" dirty="0"/>
              <a:t> the risk? We should be more interested in this than the risk event itself.</a:t>
            </a:r>
          </a:p>
          <a:p>
            <a:r>
              <a:rPr lang="en-US" dirty="0"/>
              <a:t>And although the consequence is the scary part, we </a:t>
            </a:r>
            <a:r>
              <a:rPr lang="en-US" u="sng" dirty="0"/>
              <a:t>focus on the source so we can avoid or minimize the consequence</a:t>
            </a:r>
            <a:r>
              <a:rPr lang="en-US" dirty="0"/>
              <a:t>.</a:t>
            </a:r>
          </a:p>
          <a:p>
            <a:r>
              <a:rPr lang="en-US" dirty="0"/>
              <a:t>Here we see where the source of risk changes within the ecosystem. </a:t>
            </a:r>
          </a:p>
          <a:p>
            <a:r>
              <a:rPr lang="en-US" dirty="0"/>
              <a:t>At the strategic level the sources are primarily external, while at the operations and regulatory level, the sources are primarily internal.</a:t>
            </a:r>
          </a:p>
        </p:txBody>
      </p:sp>
      <p:sp>
        <p:nvSpPr>
          <p:cNvPr id="4" name="Slide Number Placeholder 3"/>
          <p:cNvSpPr>
            <a:spLocks noGrp="1"/>
          </p:cNvSpPr>
          <p:nvPr>
            <p:ph type="sldNum" sz="quarter" idx="5"/>
          </p:nvPr>
        </p:nvSpPr>
        <p:spPr/>
        <p:txBody>
          <a:bodyPr/>
          <a:lstStyle/>
          <a:p>
            <a:fld id="{05771EFD-3067-4DBF-B6FA-23F6AE2CDF0C}" type="slidenum">
              <a:rPr lang="en-US" smtClean="0"/>
              <a:t>14</a:t>
            </a:fld>
            <a:endParaRPr lang="en-US"/>
          </a:p>
        </p:txBody>
      </p:sp>
    </p:spTree>
    <p:extLst>
      <p:ext uri="{BB962C8B-B14F-4D97-AF65-F5344CB8AC3E}">
        <p14:creationId xmlns:p14="http://schemas.microsoft.com/office/powerpoint/2010/main" val="3588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assess risk differs across the ecosystem.</a:t>
            </a:r>
          </a:p>
          <a:p>
            <a:r>
              <a:rPr lang="en-US" dirty="0"/>
              <a:t>Risk identification is different.</a:t>
            </a:r>
          </a:p>
          <a:p>
            <a:r>
              <a:rPr lang="en-US" dirty="0"/>
              <a:t>At the Strategic Risk and Business Risk level, we ask a lot of “What if” questions. We leverage environmental scans and emerging risk processes. </a:t>
            </a:r>
          </a:p>
          <a:p>
            <a:endParaRPr lang="en-US" dirty="0"/>
          </a:p>
          <a:p>
            <a:r>
              <a:rPr lang="en-US" dirty="0"/>
              <a:t>At the Operational and Regulatory levels, we mostly have “Known” risks with controls in place. We assess the controls to ensure they are controlling risk as intended. </a:t>
            </a:r>
          </a:p>
          <a:p>
            <a:r>
              <a:rPr lang="en-US" dirty="0"/>
              <a:t>This is well understood by Internal Audit</a:t>
            </a:r>
          </a:p>
          <a:p>
            <a:endParaRPr lang="en-US" dirty="0"/>
          </a:p>
          <a:p>
            <a:r>
              <a:rPr lang="en-US" dirty="0"/>
              <a:t>This is not to say that we still always look for new risks and conduct risk identification exercises. Change in business context. Etc.</a:t>
            </a:r>
          </a:p>
        </p:txBody>
      </p:sp>
      <p:sp>
        <p:nvSpPr>
          <p:cNvPr id="4" name="Slide Number Placeholder 3"/>
          <p:cNvSpPr>
            <a:spLocks noGrp="1"/>
          </p:cNvSpPr>
          <p:nvPr>
            <p:ph type="sldNum" sz="quarter" idx="5"/>
          </p:nvPr>
        </p:nvSpPr>
        <p:spPr/>
        <p:txBody>
          <a:bodyPr/>
          <a:lstStyle/>
          <a:p>
            <a:fld id="{05771EFD-3067-4DBF-B6FA-23F6AE2CDF0C}" type="slidenum">
              <a:rPr lang="en-US" smtClean="0"/>
              <a:t>15</a:t>
            </a:fld>
            <a:endParaRPr lang="en-US"/>
          </a:p>
        </p:txBody>
      </p:sp>
    </p:spTree>
    <p:extLst>
      <p:ext uri="{BB962C8B-B14F-4D97-AF65-F5344CB8AC3E}">
        <p14:creationId xmlns:p14="http://schemas.microsoft.com/office/powerpoint/2010/main" val="169623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programs within this overall ERM Ecosystem go by various names that align to their niche.</a:t>
            </a:r>
          </a:p>
          <a:p>
            <a:r>
              <a:rPr lang="en-US" dirty="0"/>
              <a:t>Strategic Risk Management, etc.</a:t>
            </a:r>
          </a:p>
          <a:p>
            <a:r>
              <a:rPr lang="en-US" dirty="0"/>
              <a:t>Vendor Management is a subset of Operational Risk Management.</a:t>
            </a:r>
          </a:p>
        </p:txBody>
      </p:sp>
      <p:sp>
        <p:nvSpPr>
          <p:cNvPr id="4" name="Slide Number Placeholder 3"/>
          <p:cNvSpPr>
            <a:spLocks noGrp="1"/>
          </p:cNvSpPr>
          <p:nvPr>
            <p:ph type="sldNum" sz="quarter" idx="5"/>
          </p:nvPr>
        </p:nvSpPr>
        <p:spPr/>
        <p:txBody>
          <a:bodyPr/>
          <a:lstStyle/>
          <a:p>
            <a:fld id="{05771EFD-3067-4DBF-B6FA-23F6AE2CDF0C}" type="slidenum">
              <a:rPr lang="en-US" smtClean="0"/>
              <a:t>16</a:t>
            </a:fld>
            <a:endParaRPr lang="en-US"/>
          </a:p>
        </p:txBody>
      </p:sp>
    </p:spTree>
    <p:extLst>
      <p:ext uri="{BB962C8B-B14F-4D97-AF65-F5344CB8AC3E}">
        <p14:creationId xmlns:p14="http://schemas.microsoft.com/office/powerpoint/2010/main" val="210721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processes across the ecosystem also vary.</a:t>
            </a:r>
          </a:p>
          <a:p>
            <a:r>
              <a:rPr lang="en-US" dirty="0"/>
              <a:t>At the strategic level we have governance and strategic oversight and strategic planning.</a:t>
            </a:r>
          </a:p>
          <a:p>
            <a:r>
              <a:rPr lang="en-US" dirty="0"/>
              <a:t>At the business level we have a lot of planning and budgeting.</a:t>
            </a:r>
          </a:p>
          <a:p>
            <a:r>
              <a:rPr lang="en-US" dirty="0"/>
              <a:t>At the operational level we look at daily, weekly, monthly operational processes and how they are executed.</a:t>
            </a:r>
          </a:p>
          <a:p>
            <a:r>
              <a:rPr lang="en-US" dirty="0"/>
              <a:t>At the regulatory level we control for regulatory compliance via monitoring and audit.</a:t>
            </a:r>
          </a:p>
        </p:txBody>
      </p:sp>
      <p:sp>
        <p:nvSpPr>
          <p:cNvPr id="4" name="Slide Number Placeholder 3"/>
          <p:cNvSpPr>
            <a:spLocks noGrp="1"/>
          </p:cNvSpPr>
          <p:nvPr>
            <p:ph type="sldNum" sz="quarter" idx="5"/>
          </p:nvPr>
        </p:nvSpPr>
        <p:spPr/>
        <p:txBody>
          <a:bodyPr/>
          <a:lstStyle/>
          <a:p>
            <a:fld id="{05771EFD-3067-4DBF-B6FA-23F6AE2CDF0C}" type="slidenum">
              <a:rPr lang="en-US" smtClean="0"/>
              <a:t>17</a:t>
            </a:fld>
            <a:endParaRPr lang="en-US"/>
          </a:p>
        </p:txBody>
      </p:sp>
    </p:spTree>
    <p:extLst>
      <p:ext uri="{BB962C8B-B14F-4D97-AF65-F5344CB8AC3E}">
        <p14:creationId xmlns:p14="http://schemas.microsoft.com/office/powerpoint/2010/main" val="135848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credit union focuses on different business outcomes depending on where you are in the ecosystem.</a:t>
            </a:r>
          </a:p>
          <a:p>
            <a:r>
              <a:rPr lang="en-US" dirty="0"/>
              <a:t>Value creation is something the mission, vision, and strategy are out to achieve…for the members. This is where we look at revenue, profitability, etc.</a:t>
            </a:r>
          </a:p>
          <a:p>
            <a:r>
              <a:rPr lang="en-US" dirty="0"/>
              <a:t>Optimization is a goal at the business risk and operational risk levels both. </a:t>
            </a:r>
          </a:p>
          <a:p>
            <a:r>
              <a:rPr lang="en-US" dirty="0"/>
              <a:t>And again, value preservation is a goal of the operational and regulatory areas of risk.</a:t>
            </a:r>
          </a:p>
          <a:p>
            <a:endParaRPr lang="en-US" dirty="0"/>
          </a:p>
        </p:txBody>
      </p:sp>
      <p:sp>
        <p:nvSpPr>
          <p:cNvPr id="4" name="Slide Number Placeholder 3"/>
          <p:cNvSpPr>
            <a:spLocks noGrp="1"/>
          </p:cNvSpPr>
          <p:nvPr>
            <p:ph type="sldNum" sz="quarter" idx="5"/>
          </p:nvPr>
        </p:nvSpPr>
        <p:spPr/>
        <p:txBody>
          <a:bodyPr/>
          <a:lstStyle/>
          <a:p>
            <a:fld id="{05771EFD-3067-4DBF-B6FA-23F6AE2CDF0C}" type="slidenum">
              <a:rPr lang="en-US" smtClean="0"/>
              <a:t>18</a:t>
            </a:fld>
            <a:endParaRPr lang="en-US"/>
          </a:p>
        </p:txBody>
      </p:sp>
    </p:spTree>
    <p:extLst>
      <p:ext uri="{BB962C8B-B14F-4D97-AF65-F5344CB8AC3E}">
        <p14:creationId xmlns:p14="http://schemas.microsoft.com/office/powerpoint/2010/main" val="275732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71EFD-3067-4DBF-B6FA-23F6AE2CDF0C}" type="slidenum">
              <a:rPr lang="en-US" smtClean="0"/>
              <a:t>21</a:t>
            </a:fld>
            <a:endParaRPr lang="en-US"/>
          </a:p>
        </p:txBody>
      </p:sp>
    </p:spTree>
    <p:extLst>
      <p:ext uri="{BB962C8B-B14F-4D97-AF65-F5344CB8AC3E}">
        <p14:creationId xmlns:p14="http://schemas.microsoft.com/office/powerpoint/2010/main" val="166252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“Risk”, and the discipline of “Enterprise Risk Management” are very broad and ambiguous words and phrases. They conjure different thoughts in each of us.</a:t>
            </a:r>
          </a:p>
          <a:p>
            <a:r>
              <a:rPr lang="en-US" dirty="0"/>
              <a:t>Here are some “risks”. See the variability? SVB liquidity crisis to pandemic to floods to gross taco shells.</a:t>
            </a:r>
          </a:p>
        </p:txBody>
      </p:sp>
      <p:sp>
        <p:nvSpPr>
          <p:cNvPr id="4" name="Slide Number Placeholder 3"/>
          <p:cNvSpPr>
            <a:spLocks noGrp="1"/>
          </p:cNvSpPr>
          <p:nvPr>
            <p:ph type="sldNum" sz="quarter" idx="5"/>
          </p:nvPr>
        </p:nvSpPr>
        <p:spPr/>
        <p:txBody>
          <a:bodyPr/>
          <a:lstStyle/>
          <a:p>
            <a:fld id="{05771EFD-3067-4DBF-B6FA-23F6AE2CDF0C}" type="slidenum">
              <a:rPr lang="en-US" smtClean="0"/>
              <a:t>2</a:t>
            </a:fld>
            <a:endParaRPr lang="en-US"/>
          </a:p>
        </p:txBody>
      </p:sp>
    </p:spTree>
    <p:extLst>
      <p:ext uri="{BB962C8B-B14F-4D97-AF65-F5344CB8AC3E}">
        <p14:creationId xmlns:p14="http://schemas.microsoft.com/office/powerpoint/2010/main" val="365135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topic today is the “ERM Ecosystem.”</a:t>
            </a:r>
          </a:p>
          <a:p>
            <a:r>
              <a:rPr lang="en-US" dirty="0"/>
              <a:t>What is an “Ecosystem?” Comes from the word “Ecology” and is used to describe a biological community.</a:t>
            </a:r>
          </a:p>
          <a:p>
            <a:r>
              <a:rPr lang="en-US" dirty="0"/>
              <a:t>But we are interested in the general use definition: A complex network or interconnected system.</a:t>
            </a:r>
          </a:p>
        </p:txBody>
      </p:sp>
      <p:sp>
        <p:nvSpPr>
          <p:cNvPr id="4" name="Slide Number Placeholder 3"/>
          <p:cNvSpPr>
            <a:spLocks noGrp="1"/>
          </p:cNvSpPr>
          <p:nvPr>
            <p:ph type="sldNum" sz="quarter" idx="5"/>
          </p:nvPr>
        </p:nvSpPr>
        <p:spPr/>
        <p:txBody>
          <a:bodyPr/>
          <a:lstStyle/>
          <a:p>
            <a:fld id="{05771EFD-3067-4DBF-B6FA-23F6AE2CDF0C}" type="slidenum">
              <a:rPr lang="en-US" smtClean="0"/>
              <a:t>5</a:t>
            </a:fld>
            <a:endParaRPr lang="en-US"/>
          </a:p>
        </p:txBody>
      </p:sp>
    </p:spTree>
    <p:extLst>
      <p:ext uri="{BB962C8B-B14F-4D97-AF65-F5344CB8AC3E}">
        <p14:creationId xmlns:p14="http://schemas.microsoft.com/office/powerpoint/2010/main" val="409175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71EFD-3067-4DBF-B6FA-23F6AE2CDF0C}" type="slidenum">
              <a:rPr lang="en-US" smtClean="0"/>
              <a:t>8</a:t>
            </a:fld>
            <a:endParaRPr lang="en-US"/>
          </a:p>
        </p:txBody>
      </p:sp>
    </p:spTree>
    <p:extLst>
      <p:ext uri="{BB962C8B-B14F-4D97-AF65-F5344CB8AC3E}">
        <p14:creationId xmlns:p14="http://schemas.microsoft.com/office/powerpoint/2010/main" val="142963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(From COSO)</a:t>
            </a:r>
          </a:p>
          <a:p>
            <a:pPr marL="171450" indent="-171450">
              <a:buFont typeface="Arial" panose="020B0604020202020204" pitchFamily="34" charset="0"/>
              <a:buChar char="•"/>
            </a:pPr>
            <a:r>
              <a:rPr lang="en-US" dirty="0"/>
              <a:t>Credit Union Value is created when strategies are achieved, and goals are met or exceeded.</a:t>
            </a:r>
          </a:p>
          <a:p>
            <a:pPr marL="171450" indent="-171450">
              <a:buFont typeface="Arial" panose="020B0604020202020204" pitchFamily="34" charset="0"/>
              <a:buChar char="•"/>
            </a:pPr>
            <a:r>
              <a:rPr lang="en-US" dirty="0"/>
              <a:t>Credit Union Value is preserved when day-to-day operations sustain the created value.</a:t>
            </a:r>
          </a:p>
          <a:p>
            <a:pPr marL="171450" indent="-171450">
              <a:buFont typeface="Arial" panose="020B0604020202020204" pitchFamily="34" charset="0"/>
              <a:buChar char="•"/>
            </a:pPr>
            <a:r>
              <a:rPr lang="en-US" dirty="0"/>
              <a:t>Credit Union Value is realized when our Members derive benefit from the credit union</a:t>
            </a:r>
          </a:p>
        </p:txBody>
      </p:sp>
      <p:sp>
        <p:nvSpPr>
          <p:cNvPr id="4" name="Slide Number Placeholder 3"/>
          <p:cNvSpPr>
            <a:spLocks noGrp="1"/>
          </p:cNvSpPr>
          <p:nvPr>
            <p:ph type="sldNum" sz="quarter" idx="5"/>
          </p:nvPr>
        </p:nvSpPr>
        <p:spPr/>
        <p:txBody>
          <a:bodyPr/>
          <a:lstStyle/>
          <a:p>
            <a:fld id="{05771EFD-3067-4DBF-B6FA-23F6AE2CDF0C}" type="slidenum">
              <a:rPr lang="en-US" smtClean="0"/>
              <a:t>9</a:t>
            </a:fld>
            <a:endParaRPr lang="en-US"/>
          </a:p>
        </p:txBody>
      </p:sp>
    </p:spTree>
    <p:extLst>
      <p:ext uri="{BB962C8B-B14F-4D97-AF65-F5344CB8AC3E}">
        <p14:creationId xmlns:p14="http://schemas.microsoft.com/office/powerpoint/2010/main" val="182375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talking about risks related to the strategy. </a:t>
            </a:r>
            <a:r>
              <a:rPr lang="en-US" b="1" dirty="0"/>
              <a:t>RISK OF THE STRATEGY</a:t>
            </a:r>
            <a:r>
              <a:rPr lang="en-US" dirty="0"/>
              <a:t>. From a risk perspective, this is future oriented or deals with emerging risk.</a:t>
            </a:r>
          </a:p>
          <a:p>
            <a:pPr marL="171450" indent="-171450">
              <a:buFont typeface="Arial" panose="020B0604020202020204" pitchFamily="34" charset="0"/>
              <a:buChar char="•"/>
            </a:pPr>
            <a:r>
              <a:rPr lang="en-US" dirty="0"/>
              <a:t>How risky is our strategy as it relates to the future or emerging risk?</a:t>
            </a:r>
          </a:p>
          <a:p>
            <a:pPr marL="628650" lvl="1" indent="-171450">
              <a:buFont typeface="Arial" panose="020B0604020202020204" pitchFamily="34" charset="0"/>
              <a:buChar char="•"/>
            </a:pPr>
            <a:r>
              <a:rPr lang="en-US" dirty="0"/>
              <a:t>Is our strategic plan forcing the credit union to take on a lot of risk, or is the plan very low risk? Which is right?</a:t>
            </a:r>
          </a:p>
          <a:p>
            <a:pPr marL="171450" indent="-171450">
              <a:buFont typeface="Arial" panose="020B0604020202020204" pitchFamily="34" charset="0"/>
              <a:buChar char="•"/>
            </a:pPr>
            <a:r>
              <a:rPr lang="en-US" dirty="0"/>
              <a:t>Are we taking the right risks to achieve the mission and vision?</a:t>
            </a:r>
          </a:p>
          <a:p>
            <a:pPr marL="171450" indent="-171450">
              <a:buFont typeface="Arial" panose="020B0604020202020204" pitchFamily="34" charset="0"/>
              <a:buChar char="•"/>
            </a:pPr>
            <a:r>
              <a:rPr lang="en-US" dirty="0"/>
              <a:t>Should we open more branches? Close branches? Merge or acquire? Pursue financial technologies that are proven, or maybe cutting edge? Should we change our name and rebrand?</a:t>
            </a:r>
          </a:p>
          <a:p>
            <a:pPr marL="171450" indent="-171450">
              <a:buFont typeface="Arial" panose="020B0604020202020204" pitchFamily="34" charset="0"/>
              <a:buChar char="•"/>
            </a:pPr>
            <a:r>
              <a:rPr lang="en-US" dirty="0"/>
              <a:t>How should we address </a:t>
            </a:r>
            <a:r>
              <a:rPr lang="en-US" b="1" dirty="0"/>
              <a:t>climate change</a:t>
            </a:r>
            <a:r>
              <a:rPr lang="en-US" dirty="0"/>
              <a:t>? How are we addressing </a:t>
            </a:r>
            <a:r>
              <a:rPr lang="en-US" b="1" dirty="0"/>
              <a:t>ESG</a:t>
            </a:r>
            <a:r>
              <a:rPr lang="en-US" dirty="0"/>
              <a:t> (Environmental, Social, and Governance)?</a:t>
            </a:r>
          </a:p>
          <a:p>
            <a:pPr marL="171450" indent="-171450">
              <a:buFont typeface="Arial" panose="020B0604020202020204" pitchFamily="34" charset="0"/>
              <a:buChar char="•"/>
            </a:pPr>
            <a:r>
              <a:rPr lang="en-US" dirty="0"/>
              <a:t>This is the realm of strategic risk management.</a:t>
            </a:r>
          </a:p>
        </p:txBody>
      </p:sp>
      <p:sp>
        <p:nvSpPr>
          <p:cNvPr id="4" name="Slide Number Placeholder 3"/>
          <p:cNvSpPr>
            <a:spLocks noGrp="1"/>
          </p:cNvSpPr>
          <p:nvPr>
            <p:ph type="sldNum" sz="quarter" idx="5"/>
          </p:nvPr>
        </p:nvSpPr>
        <p:spPr/>
        <p:txBody>
          <a:bodyPr/>
          <a:lstStyle/>
          <a:p>
            <a:fld id="{05771EFD-3067-4DBF-B6FA-23F6AE2CDF0C}" type="slidenum">
              <a:rPr lang="en-US" smtClean="0"/>
              <a:t>10</a:t>
            </a:fld>
            <a:endParaRPr lang="en-US"/>
          </a:p>
        </p:txBody>
      </p:sp>
    </p:spTree>
    <p:extLst>
      <p:ext uri="{BB962C8B-B14F-4D97-AF65-F5344CB8AC3E}">
        <p14:creationId xmlns:p14="http://schemas.microsoft.com/office/powerpoint/2010/main" val="233613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risk is where the strategy gets executed…by the functions, departments and business lines.</a:t>
            </a:r>
          </a:p>
          <a:p>
            <a:r>
              <a:rPr lang="en-US" dirty="0"/>
              <a:t>Here we talk about </a:t>
            </a:r>
            <a:r>
              <a:rPr lang="en-US" b="1" dirty="0"/>
              <a:t>RISK TO THE STRATEGY</a:t>
            </a:r>
            <a:r>
              <a:rPr lang="en-US" dirty="0"/>
              <a:t>. What risks will keep us from achieving our goals and strategic objectives?</a:t>
            </a:r>
          </a:p>
          <a:p>
            <a:endParaRPr lang="en-US" dirty="0"/>
          </a:p>
        </p:txBody>
      </p:sp>
      <p:sp>
        <p:nvSpPr>
          <p:cNvPr id="4" name="Slide Number Placeholder 3"/>
          <p:cNvSpPr>
            <a:spLocks noGrp="1"/>
          </p:cNvSpPr>
          <p:nvPr>
            <p:ph type="sldNum" sz="quarter" idx="5"/>
          </p:nvPr>
        </p:nvSpPr>
        <p:spPr/>
        <p:txBody>
          <a:bodyPr/>
          <a:lstStyle/>
          <a:p>
            <a:fld id="{05771EFD-3067-4DBF-B6FA-23F6AE2CDF0C}" type="slidenum">
              <a:rPr lang="en-US" smtClean="0"/>
              <a:t>11</a:t>
            </a:fld>
            <a:endParaRPr lang="en-US"/>
          </a:p>
        </p:txBody>
      </p:sp>
    </p:spTree>
    <p:extLst>
      <p:ext uri="{BB962C8B-B14F-4D97-AF65-F5344CB8AC3E}">
        <p14:creationId xmlns:p14="http://schemas.microsoft.com/office/powerpoint/2010/main" val="333141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land of many risks. This is where the work gets done day-in and day-out. </a:t>
            </a:r>
          </a:p>
          <a:p>
            <a:r>
              <a:rPr lang="en-US" dirty="0"/>
              <a:t>We want to minimize risk to disruption, quality output. We try to balance efficiency with quality. We build processes, backup processes, test procedures, contingency plans, etc.</a:t>
            </a:r>
          </a:p>
          <a:p>
            <a:r>
              <a:rPr lang="en-US" dirty="0"/>
              <a:t>This is </a:t>
            </a:r>
            <a:r>
              <a:rPr lang="en-US" b="1" dirty="0"/>
              <a:t>Value Preservation</a:t>
            </a:r>
            <a:r>
              <a:rPr lang="en-US" dirty="0"/>
              <a:t>.</a:t>
            </a:r>
          </a:p>
          <a:p>
            <a:r>
              <a:rPr lang="en-US" dirty="0"/>
              <a:t>Internal Audit is involved here.</a:t>
            </a:r>
          </a:p>
          <a:p>
            <a:endParaRPr lang="en-US" dirty="0"/>
          </a:p>
        </p:txBody>
      </p:sp>
      <p:sp>
        <p:nvSpPr>
          <p:cNvPr id="4" name="Slide Number Placeholder 3"/>
          <p:cNvSpPr>
            <a:spLocks noGrp="1"/>
          </p:cNvSpPr>
          <p:nvPr>
            <p:ph type="sldNum" sz="quarter" idx="5"/>
          </p:nvPr>
        </p:nvSpPr>
        <p:spPr/>
        <p:txBody>
          <a:bodyPr/>
          <a:lstStyle/>
          <a:p>
            <a:fld id="{05771EFD-3067-4DBF-B6FA-23F6AE2CDF0C}" type="slidenum">
              <a:rPr lang="en-US" smtClean="0"/>
              <a:t>12</a:t>
            </a:fld>
            <a:endParaRPr lang="en-US"/>
          </a:p>
        </p:txBody>
      </p:sp>
    </p:spTree>
    <p:extLst>
      <p:ext uri="{BB962C8B-B14F-4D97-AF65-F5344CB8AC3E}">
        <p14:creationId xmlns:p14="http://schemas.microsoft.com/office/powerpoint/2010/main" val="171700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Regulatory Risk is similar to Operational Risk, just more specific and sometimes more </a:t>
            </a:r>
            <a:r>
              <a:rPr lang="en-US" u="sng" dirty="0"/>
              <a:t>prescriptive.</a:t>
            </a:r>
            <a:r>
              <a:rPr lang="en-US" dirty="0"/>
              <a:t> </a:t>
            </a:r>
          </a:p>
          <a:p>
            <a:r>
              <a:rPr lang="en-US" dirty="0"/>
              <a:t>Specific to regulations. And prescriptive in that the risk assessment process must cover certain things or be conducted in a certain way.</a:t>
            </a:r>
          </a:p>
          <a:p>
            <a:r>
              <a:rPr lang="en-US" dirty="0"/>
              <a:t>This is also </a:t>
            </a:r>
            <a:r>
              <a:rPr lang="en-US" b="1" dirty="0"/>
              <a:t>Value Preservation</a:t>
            </a:r>
            <a:r>
              <a:rPr lang="en-US" dirty="0"/>
              <a:t>.</a:t>
            </a:r>
          </a:p>
          <a:p>
            <a:r>
              <a:rPr lang="en-US" dirty="0"/>
              <a:t>And internal audit is involved here.</a:t>
            </a:r>
          </a:p>
          <a:p>
            <a:endParaRPr lang="en-US" dirty="0"/>
          </a:p>
        </p:txBody>
      </p:sp>
      <p:sp>
        <p:nvSpPr>
          <p:cNvPr id="4" name="Slide Number Placeholder 3"/>
          <p:cNvSpPr>
            <a:spLocks noGrp="1"/>
          </p:cNvSpPr>
          <p:nvPr>
            <p:ph type="sldNum" sz="quarter" idx="5"/>
          </p:nvPr>
        </p:nvSpPr>
        <p:spPr/>
        <p:txBody>
          <a:bodyPr/>
          <a:lstStyle/>
          <a:p>
            <a:fld id="{05771EFD-3067-4DBF-B6FA-23F6AE2CDF0C}" type="slidenum">
              <a:rPr lang="en-US" smtClean="0"/>
              <a:t>13</a:t>
            </a:fld>
            <a:endParaRPr lang="en-US"/>
          </a:p>
        </p:txBody>
      </p:sp>
    </p:spTree>
    <p:extLst>
      <p:ext uri="{BB962C8B-B14F-4D97-AF65-F5344CB8AC3E}">
        <p14:creationId xmlns:p14="http://schemas.microsoft.com/office/powerpoint/2010/main" val="2624587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0" y="0"/>
            <a:ext cx="306977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76600" y="1371600"/>
            <a:ext cx="8444591" cy="2743200"/>
          </a:xfrm>
        </p:spPr>
        <p:txBody>
          <a:bodyPr anchor="b">
            <a:normAutofit/>
          </a:bodyPr>
          <a:lstStyle>
            <a:lvl1pPr algn="l">
              <a:defRPr sz="6000">
                <a:solidFill>
                  <a:schemeClr val="accent1"/>
                </a:solidFill>
                <a:latin typeface="Georgia" panose="02040502050405020303" pitchFamily="18" charset="0"/>
              </a:defRPr>
            </a:lvl1pPr>
          </a:lstStyle>
          <a:p>
            <a:r>
              <a:rPr lang="en-US"/>
              <a:t>Click to edit Master title style</a:t>
            </a:r>
          </a:p>
        </p:txBody>
      </p:sp>
      <p:sp>
        <p:nvSpPr>
          <p:cNvPr id="3" name="Subtitle 2"/>
          <p:cNvSpPr>
            <a:spLocks noGrp="1"/>
          </p:cNvSpPr>
          <p:nvPr>
            <p:ph type="subTitle" idx="1" hasCustomPrompt="1"/>
          </p:nvPr>
        </p:nvSpPr>
        <p:spPr>
          <a:xfrm>
            <a:off x="3276600" y="4419600"/>
            <a:ext cx="8444592" cy="1143001"/>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0" y="1333499"/>
            <a:ext cx="174170"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09"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1"/>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200055"/>
          </a:xfrm>
          <a:prstGeom prst="rect">
            <a:avLst/>
          </a:prstGeom>
          <a:noFill/>
        </p:spPr>
        <p:txBody>
          <a:bodyPr wrap="square" rtlCol="0">
            <a:spAutoFit/>
          </a:bodyPr>
          <a:lstStyle/>
          <a:p>
            <a:pPr algn="r"/>
            <a:r>
              <a:rPr lang="en-US" sz="700">
                <a:solidFill>
                  <a:schemeClr val="accent2"/>
                </a:solidFill>
              </a:rPr>
              <a:t>© Credit Union National Association 2021. All rights reserved. </a:t>
            </a:r>
          </a:p>
        </p:txBody>
      </p:sp>
      <p:pic>
        <p:nvPicPr>
          <p:cNvPr id="12" name="Picture 11">
            <a:extLst>
              <a:ext uri="{FF2B5EF4-FFF2-40B4-BE49-F238E27FC236}">
                <a16:creationId xmlns:a16="http://schemas.microsoft.com/office/drawing/2014/main" id="{BB56D1C9-6609-45D3-BFDD-73E0E499DF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10800" y="163688"/>
            <a:ext cx="1752600" cy="249144"/>
          </a:xfrm>
          <a:prstGeom prst="rect">
            <a:avLst/>
          </a:prstGeom>
        </p:spPr>
      </p:pic>
    </p:spTree>
    <p:extLst>
      <p:ext uri="{BB962C8B-B14F-4D97-AF65-F5344CB8AC3E}">
        <p14:creationId xmlns:p14="http://schemas.microsoft.com/office/powerpoint/2010/main" val="238133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597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38"/>
            <a:ext cx="10515600" cy="2852737"/>
          </a:xfrm>
        </p:spPr>
        <p:txBody>
          <a:bodyPr anchor="b">
            <a:normAutofit/>
          </a:bodyPr>
          <a:lstStyle>
            <a:lvl1pPr>
              <a:defRPr sz="6000"/>
            </a:lvl1pPr>
          </a:lstStyle>
          <a:p>
            <a:r>
              <a:rPr lang="en-US">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5"/>
            <a:ext cx="10515600" cy="1389305"/>
          </a:xfrm>
        </p:spPr>
        <p:txBody>
          <a:bodyPr/>
          <a:lstStyle/>
          <a:p>
            <a:pPr marL="0" lvl="0" indent="0">
              <a:buNone/>
            </a:pPr>
            <a:r>
              <a:rPr lang="en-US" i="0">
                <a:solidFill>
                  <a:schemeClr val="tx1"/>
                </a:solidFill>
                <a:latin typeface="+mn-lt"/>
              </a:rPr>
              <a:t>Click to 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362223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ways use: Stronger together">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BA8263-C889-BF48-B49B-DC4E075436DB}"/>
              </a:ext>
            </a:extLst>
          </p:cNvPr>
          <p:cNvSpPr/>
          <p:nvPr userDrawn="1"/>
        </p:nvSpPr>
        <p:spPr>
          <a:xfrm>
            <a:off x="-1" y="604156"/>
            <a:ext cx="11511643" cy="509952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247EF9F-4D38-3C40-AB10-21208E9D2B44}"/>
              </a:ext>
            </a:extLst>
          </p:cNvPr>
          <p:cNvCxnSpPr/>
          <p:nvPr userDrawn="1"/>
        </p:nvCxnSpPr>
        <p:spPr>
          <a:xfrm>
            <a:off x="0" y="2190981"/>
            <a:ext cx="813162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3A799F8-F4C7-AF43-A5D4-53B9E2244333}"/>
              </a:ext>
            </a:extLst>
          </p:cNvPr>
          <p:cNvSpPr/>
          <p:nvPr userDrawn="1"/>
        </p:nvSpPr>
        <p:spPr>
          <a:xfrm>
            <a:off x="11511642" y="604156"/>
            <a:ext cx="146304" cy="50995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EC0B5D-1A1C-C444-9BDA-F717C0B6C75E}"/>
              </a:ext>
            </a:extLst>
          </p:cNvPr>
          <p:cNvSpPr txBox="1"/>
          <p:nvPr userDrawn="1"/>
        </p:nvSpPr>
        <p:spPr>
          <a:xfrm>
            <a:off x="7162800" y="6573582"/>
            <a:ext cx="4800600" cy="200055"/>
          </a:xfrm>
          <a:prstGeom prst="rect">
            <a:avLst/>
          </a:prstGeom>
          <a:noFill/>
        </p:spPr>
        <p:txBody>
          <a:bodyPr wrap="square" rtlCol="0">
            <a:spAutoFit/>
          </a:bodyPr>
          <a:lstStyle/>
          <a:p>
            <a:pPr algn="r"/>
            <a:r>
              <a:rPr lang="en-US" sz="700">
                <a:solidFill>
                  <a:schemeClr val="bg1"/>
                </a:solidFill>
              </a:rPr>
              <a:t>© Credit Union National Association 2021. All rights reserved. </a:t>
            </a:r>
          </a:p>
        </p:txBody>
      </p:sp>
      <p:pic>
        <p:nvPicPr>
          <p:cNvPr id="13" name="Picture 12" descr="A close up of a logo&#10;&#10;Description automatically generated">
            <a:extLst>
              <a:ext uri="{FF2B5EF4-FFF2-40B4-BE49-F238E27FC236}">
                <a16:creationId xmlns:a16="http://schemas.microsoft.com/office/drawing/2014/main" id="{9F940D44-494D-F24E-905B-FE699EBDF7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14" name="Rectangle 13">
            <a:extLst>
              <a:ext uri="{FF2B5EF4-FFF2-40B4-BE49-F238E27FC236}">
                <a16:creationId xmlns:a16="http://schemas.microsoft.com/office/drawing/2014/main" id="{23DD2174-218E-A840-9527-88EFE73A955A}"/>
              </a:ext>
            </a:extLst>
          </p:cNvPr>
          <p:cNvSpPr/>
          <p:nvPr userDrawn="1"/>
        </p:nvSpPr>
        <p:spPr>
          <a:xfrm>
            <a:off x="838200" y="750441"/>
            <a:ext cx="10594521" cy="1446550"/>
          </a:xfrm>
          <a:prstGeom prst="rect">
            <a:avLst/>
          </a:prstGeom>
        </p:spPr>
        <p:txBody>
          <a:bodyPr wrap="square">
            <a:spAutoFit/>
          </a:bodyPr>
          <a:lstStyle/>
          <a:p>
            <a:r>
              <a:rPr lang="en-US" sz="4000">
                <a:solidFill>
                  <a:schemeClr val="accent1">
                    <a:lumMod val="75000"/>
                  </a:schemeClr>
                </a:solidFill>
                <a:latin typeface="Georgia"/>
              </a:rPr>
              <a:t>Stronger together: </a:t>
            </a:r>
            <a:r>
              <a:rPr lang="en-US" sz="2400">
                <a:solidFill>
                  <a:schemeClr val="accent1">
                    <a:lumMod val="75000"/>
                  </a:schemeClr>
                </a:solidFill>
                <a:latin typeface="+mn-lt"/>
              </a:rPr>
              <a:t>Through our combined strength and network with the state Leagues, we work so your credit union can focus on what’s most </a:t>
            </a:r>
            <a:r>
              <a:rPr lang="en-US" sz="2400" b="1">
                <a:solidFill>
                  <a:schemeClr val="accent1">
                    <a:lumMod val="75000"/>
                  </a:schemeClr>
                </a:solidFill>
                <a:latin typeface="+mn-lt"/>
              </a:rPr>
              <a:t>important</a:t>
            </a:r>
            <a:r>
              <a:rPr lang="en-US" sz="2400">
                <a:solidFill>
                  <a:schemeClr val="accent1">
                    <a:lumMod val="75000"/>
                  </a:schemeClr>
                </a:solidFill>
                <a:latin typeface="+mn-lt"/>
              </a:rPr>
              <a:t>: your members</a:t>
            </a:r>
            <a:endParaRPr lang="en-US" sz="2400"/>
          </a:p>
        </p:txBody>
      </p:sp>
      <p:sp>
        <p:nvSpPr>
          <p:cNvPr id="15" name="Rectangle 14">
            <a:extLst>
              <a:ext uri="{FF2B5EF4-FFF2-40B4-BE49-F238E27FC236}">
                <a16:creationId xmlns:a16="http://schemas.microsoft.com/office/drawing/2014/main" id="{7183CEC5-C10F-7A4D-8D4C-34B5459ACC83}"/>
              </a:ext>
            </a:extLst>
          </p:cNvPr>
          <p:cNvSpPr/>
          <p:nvPr userDrawn="1"/>
        </p:nvSpPr>
        <p:spPr>
          <a:xfrm>
            <a:off x="838199" y="2583518"/>
            <a:ext cx="10594521" cy="4154984"/>
          </a:xfrm>
          <a:prstGeom prst="rect">
            <a:avLst/>
          </a:prstGeom>
        </p:spPr>
        <p:txBody>
          <a:bodyPr wrap="square" numCol="2" spcCol="91440">
            <a:spAutoFit/>
          </a:bodyPr>
          <a:lstStyle/>
          <a:p>
            <a:pPr marL="342900" indent="-342900">
              <a:lnSpc>
                <a:spcPct val="100000"/>
              </a:lnSpc>
              <a:buFont typeface="Arial" panose="020B0604020202020204" pitchFamily="34" charset="0"/>
              <a:buChar char="•"/>
            </a:pPr>
            <a:r>
              <a:rPr lang="en-US" sz="2400" b="1">
                <a:latin typeface="+mn-lt"/>
              </a:rPr>
              <a:t>1CUNA</a:t>
            </a:r>
          </a:p>
          <a:p>
            <a:pPr marL="342900" indent="-342900">
              <a:lnSpc>
                <a:spcPct val="100000"/>
              </a:lnSpc>
              <a:buFont typeface="Arial" panose="020B0604020202020204" pitchFamily="34" charset="0"/>
              <a:buChar char="•"/>
            </a:pPr>
            <a:r>
              <a:rPr lang="en-US" sz="2400" b="1">
                <a:latin typeface="+mn-lt"/>
              </a:rPr>
              <a:t>50</a:t>
            </a:r>
            <a:r>
              <a:rPr lang="en-US" sz="2400">
                <a:latin typeface="+mn-lt"/>
              </a:rPr>
              <a:t> states and D.C</a:t>
            </a:r>
          </a:p>
          <a:p>
            <a:pPr marL="342900" indent="-342900">
              <a:lnSpc>
                <a:spcPct val="100000"/>
              </a:lnSpc>
              <a:buFont typeface="Arial" panose="020B0604020202020204" pitchFamily="34" charset="0"/>
              <a:buChar char="•"/>
            </a:pPr>
            <a:r>
              <a:rPr lang="en-US" sz="2400" b="1">
                <a:latin typeface="+mn-lt"/>
              </a:rPr>
              <a:t>5,300</a:t>
            </a:r>
            <a:r>
              <a:rPr lang="en-US" sz="2400">
                <a:latin typeface="+mn-lt"/>
              </a:rPr>
              <a:t> credit unions</a:t>
            </a:r>
          </a:p>
          <a:p>
            <a:pPr marL="342900" indent="-342900">
              <a:lnSpc>
                <a:spcPct val="100000"/>
              </a:lnSpc>
              <a:buFont typeface="Arial" panose="020B0604020202020204" pitchFamily="34" charset="0"/>
              <a:buChar char="•"/>
            </a:pPr>
            <a:r>
              <a:rPr lang="en-US" sz="2400" b="1">
                <a:latin typeface="+mn-lt"/>
              </a:rPr>
              <a:t>70,000</a:t>
            </a:r>
            <a:r>
              <a:rPr lang="en-US" sz="2400">
                <a:latin typeface="+mn-lt"/>
              </a:rPr>
              <a:t> board members</a:t>
            </a:r>
          </a:p>
          <a:p>
            <a:pPr marL="342900" indent="-342900">
              <a:lnSpc>
                <a:spcPct val="100000"/>
              </a:lnSpc>
              <a:buFont typeface="Arial" panose="020B0604020202020204" pitchFamily="34" charset="0"/>
              <a:buChar char="•"/>
            </a:pPr>
            <a:r>
              <a:rPr lang="en-US" sz="2400" b="1">
                <a:latin typeface="+mn-lt"/>
              </a:rPr>
              <a:t>5,000</a:t>
            </a:r>
            <a:r>
              <a:rPr lang="en-US" sz="2400">
                <a:latin typeface="+mn-lt"/>
              </a:rPr>
              <a:t> credit union service providers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a:latin typeface="+mn-lt"/>
              </a:rPr>
              <a:t>35</a:t>
            </a:r>
            <a:r>
              <a:rPr lang="en-US" sz="2400">
                <a:latin typeface="+mn-lt"/>
              </a:rPr>
              <a:t> Leagues</a:t>
            </a:r>
          </a:p>
          <a:p>
            <a:pPr marL="342900" indent="-342900">
              <a:lnSpc>
                <a:spcPct val="100000"/>
              </a:lnSpc>
              <a:buFont typeface="Arial" panose="020B0604020202020204" pitchFamily="34" charset="0"/>
              <a:buChar char="•"/>
            </a:pPr>
            <a:endParaRPr lang="en-US" sz="2400">
              <a:latin typeface="+mn-lt"/>
            </a:endParaRPr>
          </a:p>
          <a:p>
            <a:pPr marL="342900" indent="-342900">
              <a:lnSpc>
                <a:spcPct val="100000"/>
              </a:lnSpc>
              <a:buFont typeface="Arial" panose="020B0604020202020204" pitchFamily="34" charset="0"/>
              <a:buChar char="•"/>
            </a:pPr>
            <a:endParaRPr lang="en-US" sz="2400">
              <a:latin typeface="+mn-lt"/>
            </a:endParaRPr>
          </a:p>
          <a:p>
            <a:pPr marL="342900" indent="-342900">
              <a:lnSpc>
                <a:spcPct val="100000"/>
              </a:lnSpc>
              <a:buFont typeface="Arial" panose="020B0604020202020204" pitchFamily="34" charset="0"/>
              <a:buChar char="•"/>
            </a:pPr>
            <a:endParaRPr lang="en-US" sz="2400">
              <a:latin typeface="+mn-lt"/>
            </a:endParaRPr>
          </a:p>
          <a:p>
            <a:pPr marL="342900" indent="-342900">
              <a:lnSpc>
                <a:spcPct val="100000"/>
              </a:lnSpc>
              <a:buFont typeface="Arial" panose="020B0604020202020204" pitchFamily="34" charset="0"/>
              <a:buChar char="•"/>
            </a:pPr>
            <a:endParaRPr lang="en-US" sz="2400">
              <a:latin typeface="+mn-lt"/>
            </a:endParaRPr>
          </a:p>
          <a:p>
            <a:pPr marL="342900" indent="-342900">
              <a:lnSpc>
                <a:spcPct val="100000"/>
              </a:lnSpc>
              <a:buFont typeface="Arial" panose="020B0604020202020204" pitchFamily="34" charset="0"/>
              <a:buChar char="•"/>
            </a:pPr>
            <a:r>
              <a:rPr lang="en-US" sz="2400" b="1">
                <a:latin typeface="+mn-lt"/>
              </a:rPr>
              <a:t>115 million </a:t>
            </a:r>
            <a:r>
              <a:rPr lang="en-US" sz="2400">
                <a:latin typeface="+mn-lt"/>
              </a:rPr>
              <a:t>credit union members</a:t>
            </a:r>
          </a:p>
          <a:p>
            <a:pPr marL="342900" indent="-342900">
              <a:lnSpc>
                <a:spcPct val="100000"/>
              </a:lnSpc>
              <a:buFont typeface="Arial" panose="020B0604020202020204" pitchFamily="34" charset="0"/>
              <a:buChar char="•"/>
            </a:pPr>
            <a:r>
              <a:rPr lang="en-US" sz="2400" b="1">
                <a:latin typeface="+mn-lt"/>
              </a:rPr>
              <a:t>304,000</a:t>
            </a:r>
            <a:r>
              <a:rPr lang="en-US" sz="2400">
                <a:latin typeface="+mn-lt"/>
              </a:rPr>
              <a:t> credit union professionals</a:t>
            </a:r>
          </a:p>
          <a:p>
            <a:pPr marL="342900" indent="-342900">
              <a:lnSpc>
                <a:spcPct val="100000"/>
              </a:lnSpc>
              <a:buFont typeface="Arial" panose="020B0604020202020204" pitchFamily="34" charset="0"/>
              <a:buChar char="•"/>
            </a:pPr>
            <a:r>
              <a:rPr lang="en-US" sz="2400" b="1">
                <a:latin typeface="+mn-lt"/>
              </a:rPr>
              <a:t>11</a:t>
            </a:r>
            <a:r>
              <a:rPr lang="en-US" sz="2400">
                <a:latin typeface="+mn-lt"/>
              </a:rPr>
              <a:t> corporate credit unions</a:t>
            </a:r>
          </a:p>
          <a:p>
            <a:pPr marL="342900" indent="-342900">
              <a:lnSpc>
                <a:spcPct val="100000"/>
              </a:lnSpc>
              <a:buFont typeface="Arial" panose="020B0604020202020204" pitchFamily="34" charset="0"/>
              <a:buChar char="•"/>
            </a:pPr>
            <a:r>
              <a:rPr lang="en-US" sz="2400" b="1">
                <a:latin typeface="+mn-lt"/>
              </a:rPr>
              <a:t>950</a:t>
            </a:r>
            <a:r>
              <a:rPr lang="en-US" sz="2400">
                <a:latin typeface="+mn-lt"/>
              </a:rPr>
              <a:t> Credit union service organizations</a:t>
            </a:r>
          </a:p>
        </p:txBody>
      </p:sp>
    </p:spTree>
    <p:extLst>
      <p:ext uri="{BB962C8B-B14F-4D97-AF65-F5344CB8AC3E}">
        <p14:creationId xmlns:p14="http://schemas.microsoft.com/office/powerpoint/2010/main" val="414944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ways use: CUNA membership">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875EB1-3075-6E45-918F-56BB990D2A56}"/>
              </a:ext>
            </a:extLst>
          </p:cNvPr>
          <p:cNvSpPr/>
          <p:nvPr userDrawn="1"/>
        </p:nvSpPr>
        <p:spPr>
          <a:xfrm>
            <a:off x="0" y="1524000"/>
            <a:ext cx="11582400" cy="438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A70661-34F0-714B-BC21-C88C5D2D17BC}"/>
              </a:ext>
            </a:extLst>
          </p:cNvPr>
          <p:cNvSpPr/>
          <p:nvPr userDrawn="1"/>
        </p:nvSpPr>
        <p:spPr>
          <a:xfrm>
            <a:off x="5143501" y="6051913"/>
            <a:ext cx="7048500" cy="481001"/>
          </a:xfrm>
          <a:prstGeom prst="rect">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18A37F-B2AC-A447-9634-D6FDA0E7C28F}"/>
              </a:ext>
            </a:extLst>
          </p:cNvPr>
          <p:cNvSpPr/>
          <p:nvPr userDrawn="1"/>
        </p:nvSpPr>
        <p:spPr>
          <a:xfrm>
            <a:off x="4191000" y="6123137"/>
            <a:ext cx="7620000" cy="338554"/>
          </a:xfrm>
          <a:prstGeom prst="rect">
            <a:avLst/>
          </a:prstGeom>
        </p:spPr>
        <p:txBody>
          <a:bodyPr wrap="square">
            <a:spAutoFit/>
          </a:bodyPr>
          <a:lstStyle/>
          <a:p>
            <a:pPr lvl="1" algn="r"/>
            <a:r>
              <a:rPr lang="en-US" sz="1600" b="1">
                <a:solidFill>
                  <a:sysClr val="windowText" lastClr="000000"/>
                </a:solidFill>
              </a:rPr>
              <a:t>Learn more about the power of membership at </a:t>
            </a:r>
            <a:r>
              <a:rPr lang="en-US" sz="1600" b="1" err="1">
                <a:solidFill>
                  <a:sysClr val="windowText" lastClr="000000"/>
                </a:solidFill>
              </a:rPr>
              <a:t>cuna.org</a:t>
            </a:r>
            <a:r>
              <a:rPr lang="en-US" sz="1600" b="1">
                <a:solidFill>
                  <a:sysClr val="windowText" lastClr="000000"/>
                </a:solidFill>
              </a:rPr>
              <a:t>/join</a:t>
            </a:r>
          </a:p>
        </p:txBody>
      </p:sp>
      <p:pic>
        <p:nvPicPr>
          <p:cNvPr id="12" name="Picture 11" descr="A close up of a logo&#10;&#10;Description automatically generated">
            <a:extLst>
              <a:ext uri="{FF2B5EF4-FFF2-40B4-BE49-F238E27FC236}">
                <a16:creationId xmlns:a16="http://schemas.microsoft.com/office/drawing/2014/main" id="{3806B0C1-F08F-8544-8E2E-2C7FA852C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13" name="TextBox 12">
            <a:extLst>
              <a:ext uri="{FF2B5EF4-FFF2-40B4-BE49-F238E27FC236}">
                <a16:creationId xmlns:a16="http://schemas.microsoft.com/office/drawing/2014/main" id="{1BF2FA32-1580-284E-B506-350AFEB65D23}"/>
              </a:ext>
            </a:extLst>
          </p:cNvPr>
          <p:cNvSpPr txBox="1"/>
          <p:nvPr userDrawn="1"/>
        </p:nvSpPr>
        <p:spPr>
          <a:xfrm>
            <a:off x="7162800" y="6573582"/>
            <a:ext cx="4800600" cy="200055"/>
          </a:xfrm>
          <a:prstGeom prst="rect">
            <a:avLst/>
          </a:prstGeom>
          <a:noFill/>
        </p:spPr>
        <p:txBody>
          <a:bodyPr wrap="square" rtlCol="0">
            <a:spAutoFit/>
          </a:bodyPr>
          <a:lstStyle/>
          <a:p>
            <a:pPr algn="r"/>
            <a:r>
              <a:rPr lang="en-US" sz="700">
                <a:solidFill>
                  <a:schemeClr val="bg1"/>
                </a:solidFill>
              </a:rPr>
              <a:t>© Credit Union National Association 2021. All rights reserved. </a:t>
            </a:r>
          </a:p>
        </p:txBody>
      </p:sp>
      <p:sp>
        <p:nvSpPr>
          <p:cNvPr id="14" name="Rectangle 13">
            <a:extLst>
              <a:ext uri="{FF2B5EF4-FFF2-40B4-BE49-F238E27FC236}">
                <a16:creationId xmlns:a16="http://schemas.microsoft.com/office/drawing/2014/main" id="{A66348EB-CF5F-AB45-8818-0D192EE06354}"/>
              </a:ext>
            </a:extLst>
          </p:cNvPr>
          <p:cNvSpPr/>
          <p:nvPr userDrawn="1"/>
        </p:nvSpPr>
        <p:spPr>
          <a:xfrm>
            <a:off x="11582400" y="1523999"/>
            <a:ext cx="152400" cy="4381309"/>
          </a:xfrm>
          <a:prstGeom prst="rect">
            <a:avLst/>
          </a:prstGeom>
          <a:solidFill>
            <a:srgbClr val="D2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7034D5-DC72-DE40-AE37-69CA36007E23}"/>
              </a:ext>
            </a:extLst>
          </p:cNvPr>
          <p:cNvSpPr/>
          <p:nvPr userDrawn="1"/>
        </p:nvSpPr>
        <p:spPr>
          <a:xfrm>
            <a:off x="6515100" y="4038600"/>
            <a:ext cx="4686300" cy="1384995"/>
          </a:xfrm>
          <a:prstGeom prst="rect">
            <a:avLst/>
          </a:prstGeom>
        </p:spPr>
        <p:txBody>
          <a:bodyPr wrap="square">
            <a:spAutoFit/>
          </a:bodyPr>
          <a:lstStyle/>
          <a:p>
            <a:r>
              <a:rPr lang="en-US" sz="2800" b="1">
                <a:solidFill>
                  <a:sysClr val="windowText" lastClr="000000"/>
                </a:solidFill>
              </a:rPr>
              <a:t>Promote</a:t>
            </a:r>
          </a:p>
          <a:p>
            <a:r>
              <a:rPr lang="en-US" sz="2800">
                <a:solidFill>
                  <a:sysClr val="windowText" lastClr="000000"/>
                </a:solidFill>
              </a:rPr>
              <a:t>CUNA supports the credit union difference</a:t>
            </a:r>
          </a:p>
        </p:txBody>
      </p:sp>
      <p:sp>
        <p:nvSpPr>
          <p:cNvPr id="16" name="Rectangle 15">
            <a:extLst>
              <a:ext uri="{FF2B5EF4-FFF2-40B4-BE49-F238E27FC236}">
                <a16:creationId xmlns:a16="http://schemas.microsoft.com/office/drawing/2014/main" id="{ED71F87D-6395-834C-9365-2D92D7711757}"/>
              </a:ext>
            </a:extLst>
          </p:cNvPr>
          <p:cNvSpPr/>
          <p:nvPr userDrawn="1"/>
        </p:nvSpPr>
        <p:spPr>
          <a:xfrm>
            <a:off x="6470074" y="1752599"/>
            <a:ext cx="4883726" cy="1815882"/>
          </a:xfrm>
          <a:prstGeom prst="rect">
            <a:avLst/>
          </a:prstGeom>
        </p:spPr>
        <p:txBody>
          <a:bodyPr wrap="square">
            <a:spAutoFit/>
          </a:bodyPr>
          <a:lstStyle/>
          <a:p>
            <a:r>
              <a:rPr lang="en-US" sz="2800" b="1">
                <a:solidFill>
                  <a:sysClr val="windowText" lastClr="000000"/>
                </a:solidFill>
              </a:rPr>
              <a:t>Unify</a:t>
            </a:r>
          </a:p>
          <a:p>
            <a:r>
              <a:rPr lang="en-US" sz="2800">
                <a:solidFill>
                  <a:sysClr val="windowText" lastClr="000000"/>
                </a:solidFill>
              </a:rPr>
              <a:t>Unequaled network looking out for credit union best interests</a:t>
            </a:r>
          </a:p>
        </p:txBody>
      </p:sp>
      <p:sp>
        <p:nvSpPr>
          <p:cNvPr id="17" name="Rectangle 16">
            <a:extLst>
              <a:ext uri="{FF2B5EF4-FFF2-40B4-BE49-F238E27FC236}">
                <a16:creationId xmlns:a16="http://schemas.microsoft.com/office/drawing/2014/main" id="{75D9C82E-B9E4-7F4E-B735-B0D3163A6843}"/>
              </a:ext>
            </a:extLst>
          </p:cNvPr>
          <p:cNvSpPr/>
          <p:nvPr userDrawn="1"/>
        </p:nvSpPr>
        <p:spPr>
          <a:xfrm>
            <a:off x="838200" y="4023925"/>
            <a:ext cx="6096000" cy="1384995"/>
          </a:xfrm>
          <a:prstGeom prst="rect">
            <a:avLst/>
          </a:prstGeom>
        </p:spPr>
        <p:txBody>
          <a:bodyPr>
            <a:spAutoFit/>
          </a:bodyPr>
          <a:lstStyle/>
          <a:p>
            <a:r>
              <a:rPr lang="en-US" sz="2800" b="1">
                <a:solidFill>
                  <a:sysClr val="windowText" lastClr="000000"/>
                </a:solidFill>
              </a:rPr>
              <a:t>Advance</a:t>
            </a:r>
          </a:p>
          <a:p>
            <a:r>
              <a:rPr lang="en-US" sz="2800">
                <a:solidFill>
                  <a:sysClr val="windowText" lastClr="000000"/>
                </a:solidFill>
              </a:rPr>
              <a:t>Providing the tools to make service excellence a reality</a:t>
            </a:r>
          </a:p>
        </p:txBody>
      </p:sp>
      <p:pic>
        <p:nvPicPr>
          <p:cNvPr id="18" name="Picture 17">
            <a:extLst>
              <a:ext uri="{FF2B5EF4-FFF2-40B4-BE49-F238E27FC236}">
                <a16:creationId xmlns:a16="http://schemas.microsoft.com/office/drawing/2014/main" id="{3ED3CE39-3C2C-FA42-9DA5-CC86DC82B97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5398664" y="6166577"/>
            <a:ext cx="251671" cy="251671"/>
          </a:xfrm>
          <a:prstGeom prst="rect">
            <a:avLst/>
          </a:prstGeom>
          <a:noFill/>
          <a:ln>
            <a:noFill/>
          </a:ln>
        </p:spPr>
      </p:pic>
      <p:sp>
        <p:nvSpPr>
          <p:cNvPr id="19" name="Rectangle 18">
            <a:extLst>
              <a:ext uri="{FF2B5EF4-FFF2-40B4-BE49-F238E27FC236}">
                <a16:creationId xmlns:a16="http://schemas.microsoft.com/office/drawing/2014/main" id="{83C6BE15-F0C5-6342-9BE6-6C1526F1CCF6}"/>
              </a:ext>
            </a:extLst>
          </p:cNvPr>
          <p:cNvSpPr/>
          <p:nvPr userDrawn="1"/>
        </p:nvSpPr>
        <p:spPr>
          <a:xfrm>
            <a:off x="838200" y="1760855"/>
            <a:ext cx="4686300" cy="1815882"/>
          </a:xfrm>
          <a:prstGeom prst="rect">
            <a:avLst/>
          </a:prstGeom>
        </p:spPr>
        <p:txBody>
          <a:bodyPr wrap="square">
            <a:spAutoFit/>
          </a:bodyPr>
          <a:lstStyle/>
          <a:p>
            <a:pPr marL="0" indent="0">
              <a:lnSpc>
                <a:spcPct val="100000"/>
              </a:lnSpc>
              <a:buNone/>
            </a:pPr>
            <a:r>
              <a:rPr lang="en-US" sz="2800" b="1">
                <a:solidFill>
                  <a:sysClr val="windowText" lastClr="000000"/>
                </a:solidFill>
                <a:latin typeface="+mn-lt"/>
              </a:rPr>
              <a:t>Advocate</a:t>
            </a:r>
            <a:br>
              <a:rPr lang="en-US" sz="2800" b="1">
                <a:solidFill>
                  <a:sysClr val="windowText" lastClr="000000"/>
                </a:solidFill>
              </a:rPr>
            </a:br>
            <a:r>
              <a:rPr lang="en-US" sz="2800">
                <a:solidFill>
                  <a:sysClr val="windowText" lastClr="000000"/>
                </a:solidFill>
                <a:latin typeface="+mn-lt"/>
              </a:rPr>
              <a:t>Advocacy lies at the heart of everything we do for our members</a:t>
            </a:r>
          </a:p>
        </p:txBody>
      </p:sp>
      <p:sp>
        <p:nvSpPr>
          <p:cNvPr id="3" name="Rectangle 2">
            <a:extLst>
              <a:ext uri="{FF2B5EF4-FFF2-40B4-BE49-F238E27FC236}">
                <a16:creationId xmlns:a16="http://schemas.microsoft.com/office/drawing/2014/main" id="{033F1836-235D-6C41-BE2C-6A51E85DDA6E}"/>
              </a:ext>
            </a:extLst>
          </p:cNvPr>
          <p:cNvSpPr/>
          <p:nvPr userDrawn="1"/>
        </p:nvSpPr>
        <p:spPr>
          <a:xfrm>
            <a:off x="832164" y="607955"/>
            <a:ext cx="10429458" cy="769441"/>
          </a:xfrm>
          <a:prstGeom prst="rect">
            <a:avLst/>
          </a:prstGeom>
        </p:spPr>
        <p:txBody>
          <a:bodyPr wrap="none">
            <a:spAutoFit/>
          </a:bodyPr>
          <a:lstStyle/>
          <a:p>
            <a:r>
              <a:rPr lang="en-US" sz="4400">
                <a:solidFill>
                  <a:schemeClr val="bg1"/>
                </a:solidFill>
                <a:latin typeface="Georgia" panose="02040502050405020303" pitchFamily="18" charset="0"/>
              </a:rPr>
              <a:t>Powered by purpose: CUNA membership</a:t>
            </a:r>
            <a:endParaRPr lang="en-US" sz="4400">
              <a:latin typeface="Georgia" panose="02040502050405020303" pitchFamily="18" charset="0"/>
            </a:endParaRPr>
          </a:p>
        </p:txBody>
      </p:sp>
    </p:spTree>
    <p:extLst>
      <p:ext uri="{BB962C8B-B14F-4D97-AF65-F5344CB8AC3E}">
        <p14:creationId xmlns:p14="http://schemas.microsoft.com/office/powerpoint/2010/main" val="72223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lways-use: 360 advocacy">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black, sitting, computer, red&#10;&#10;Description automatically generated">
            <a:extLst>
              <a:ext uri="{FF2B5EF4-FFF2-40B4-BE49-F238E27FC236}">
                <a16:creationId xmlns:a16="http://schemas.microsoft.com/office/drawing/2014/main" id="{31DA2AA8-5363-1841-B1C7-B58194F685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5000"/>
          <a:stretch/>
        </p:blipFill>
        <p:spPr>
          <a:xfrm>
            <a:off x="7448" y="4800600"/>
            <a:ext cx="12192000" cy="2057400"/>
          </a:xfrm>
          <a:prstGeom prst="rect">
            <a:avLst/>
          </a:prstGeom>
        </p:spPr>
      </p:pic>
      <p:sp>
        <p:nvSpPr>
          <p:cNvPr id="11" name="Rectangle 10">
            <a:extLst>
              <a:ext uri="{FF2B5EF4-FFF2-40B4-BE49-F238E27FC236}">
                <a16:creationId xmlns:a16="http://schemas.microsoft.com/office/drawing/2014/main" id="{AEA025FE-1DE8-BD48-A512-F2B41C656F3B}"/>
              </a:ext>
            </a:extLst>
          </p:cNvPr>
          <p:cNvSpPr/>
          <p:nvPr userDrawn="1"/>
        </p:nvSpPr>
        <p:spPr>
          <a:xfrm>
            <a:off x="0" y="1828800"/>
            <a:ext cx="11353800" cy="3733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E04A78-C9C7-5545-9AE5-EA314DCECB23}"/>
              </a:ext>
            </a:extLst>
          </p:cNvPr>
          <p:cNvSpPr/>
          <p:nvPr userDrawn="1"/>
        </p:nvSpPr>
        <p:spPr>
          <a:xfrm>
            <a:off x="11277600" y="1828800"/>
            <a:ext cx="152400" cy="3733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food&#10;&#10;Description automatically generated">
            <a:extLst>
              <a:ext uri="{FF2B5EF4-FFF2-40B4-BE49-F238E27FC236}">
                <a16:creationId xmlns:a16="http://schemas.microsoft.com/office/drawing/2014/main" id="{5C654FC8-D34E-934A-8F47-6B34D5DCA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
        <p:nvSpPr>
          <p:cNvPr id="16" name="TextBox 15">
            <a:extLst>
              <a:ext uri="{FF2B5EF4-FFF2-40B4-BE49-F238E27FC236}">
                <a16:creationId xmlns:a16="http://schemas.microsoft.com/office/drawing/2014/main" id="{D64E29E1-F6D5-F241-ACA6-85EDFA8AE972}"/>
              </a:ext>
            </a:extLst>
          </p:cNvPr>
          <p:cNvSpPr txBox="1"/>
          <p:nvPr userDrawn="1"/>
        </p:nvSpPr>
        <p:spPr>
          <a:xfrm>
            <a:off x="7162800" y="6573582"/>
            <a:ext cx="4800600" cy="200055"/>
          </a:xfrm>
          <a:prstGeom prst="rect">
            <a:avLst/>
          </a:prstGeom>
          <a:noFill/>
        </p:spPr>
        <p:txBody>
          <a:bodyPr wrap="square" rtlCol="0">
            <a:spAutoFit/>
          </a:bodyPr>
          <a:lstStyle/>
          <a:p>
            <a:pPr algn="r"/>
            <a:r>
              <a:rPr lang="en-US" sz="700">
                <a:solidFill>
                  <a:schemeClr val="accent2"/>
                </a:solidFill>
              </a:rPr>
              <a:t>© Credit Union National Association 2021. All rights reserved. </a:t>
            </a:r>
          </a:p>
        </p:txBody>
      </p:sp>
      <p:sp>
        <p:nvSpPr>
          <p:cNvPr id="17" name="Rectangle 16">
            <a:extLst>
              <a:ext uri="{FF2B5EF4-FFF2-40B4-BE49-F238E27FC236}">
                <a16:creationId xmlns:a16="http://schemas.microsoft.com/office/drawing/2014/main" id="{BC8D2E9E-4CB4-DE43-ABDA-C028756314ED}"/>
              </a:ext>
            </a:extLst>
          </p:cNvPr>
          <p:cNvSpPr/>
          <p:nvPr userDrawn="1"/>
        </p:nvSpPr>
        <p:spPr>
          <a:xfrm>
            <a:off x="838200" y="605583"/>
            <a:ext cx="9648795" cy="769441"/>
          </a:xfrm>
          <a:prstGeom prst="rect">
            <a:avLst/>
          </a:prstGeom>
        </p:spPr>
        <p:txBody>
          <a:bodyPr wrap="none">
            <a:spAutoFit/>
          </a:bodyPr>
          <a:lstStyle/>
          <a:p>
            <a:r>
              <a:rPr lang="en-US" sz="4400">
                <a:solidFill>
                  <a:schemeClr val="accent1"/>
                </a:solidFill>
                <a:latin typeface="Georgia" panose="02040502050405020303" pitchFamily="18" charset="0"/>
              </a:rPr>
              <a:t>Champion for America’s credit unions</a:t>
            </a:r>
          </a:p>
        </p:txBody>
      </p:sp>
      <p:sp>
        <p:nvSpPr>
          <p:cNvPr id="18" name="Rectangle 17">
            <a:extLst>
              <a:ext uri="{FF2B5EF4-FFF2-40B4-BE49-F238E27FC236}">
                <a16:creationId xmlns:a16="http://schemas.microsoft.com/office/drawing/2014/main" id="{565393B5-877F-DA45-8229-0DC9A54DD9D4}"/>
              </a:ext>
            </a:extLst>
          </p:cNvPr>
          <p:cNvSpPr/>
          <p:nvPr userDrawn="1"/>
        </p:nvSpPr>
        <p:spPr>
          <a:xfrm>
            <a:off x="914400" y="2316096"/>
            <a:ext cx="10439400" cy="2677656"/>
          </a:xfrm>
          <a:prstGeom prst="rect">
            <a:avLst/>
          </a:prstGeom>
        </p:spPr>
        <p:txBody>
          <a:bodyPr wrap="square">
            <a:spAutoFit/>
          </a:bodyPr>
          <a:lstStyle/>
          <a:p>
            <a:pPr marL="0" indent="0">
              <a:buNone/>
            </a:pPr>
            <a:r>
              <a:rPr lang="en-US" sz="2800">
                <a:solidFill>
                  <a:schemeClr val="bg1"/>
                </a:solidFill>
              </a:rPr>
              <a:t>CUNA is the largest national association, and the only one that </a:t>
            </a:r>
            <a:r>
              <a:rPr lang="en-US" sz="2800" b="1">
                <a:solidFill>
                  <a:schemeClr val="bg1"/>
                </a:solidFill>
              </a:rPr>
              <a:t>advocates</a:t>
            </a:r>
            <a:r>
              <a:rPr lang="en-US" sz="2800">
                <a:solidFill>
                  <a:schemeClr val="bg1"/>
                </a:solidFill>
              </a:rPr>
              <a:t> on behalf of all of America’s credit unions. Together with the leagues, we work tirelessly to </a:t>
            </a:r>
            <a:r>
              <a:rPr lang="en-US" sz="2800" b="1">
                <a:solidFill>
                  <a:schemeClr val="bg1"/>
                </a:solidFill>
              </a:rPr>
              <a:t>support, protect, unify</a:t>
            </a:r>
            <a:r>
              <a:rPr lang="en-US" sz="2800">
                <a:solidFill>
                  <a:schemeClr val="bg1"/>
                </a:solidFill>
              </a:rPr>
              <a:t> and </a:t>
            </a:r>
            <a:r>
              <a:rPr lang="en-US" sz="2800" b="1">
                <a:solidFill>
                  <a:schemeClr val="bg1"/>
                </a:solidFill>
              </a:rPr>
              <a:t>advance</a:t>
            </a:r>
            <a:r>
              <a:rPr lang="en-US" sz="2800">
                <a:solidFill>
                  <a:schemeClr val="bg1"/>
                </a:solidFill>
              </a:rPr>
              <a:t> the credit union movement.</a:t>
            </a:r>
          </a:p>
          <a:p>
            <a:pPr marL="0" indent="0">
              <a:buNone/>
            </a:pPr>
            <a:endParaRPr lang="en-US" sz="2800">
              <a:solidFill>
                <a:schemeClr val="bg1"/>
              </a:solidFill>
            </a:endParaRPr>
          </a:p>
          <a:p>
            <a:pPr marL="0" indent="0">
              <a:buNone/>
            </a:pPr>
            <a:r>
              <a:rPr lang="en-US" sz="2800">
                <a:solidFill>
                  <a:schemeClr val="bg1"/>
                </a:solidFill>
              </a:rPr>
              <a:t>It’s what we do together that sets us apart. </a:t>
            </a:r>
          </a:p>
        </p:txBody>
      </p:sp>
    </p:spTree>
    <p:extLst>
      <p:ext uri="{BB962C8B-B14F-4D97-AF65-F5344CB8AC3E}">
        <p14:creationId xmlns:p14="http://schemas.microsoft.com/office/powerpoint/2010/main" val="160181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lways use: 360 Advocacy">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0180320" y="6431280"/>
            <a:ext cx="2011680" cy="37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711676" y="2790075"/>
            <a:ext cx="4104554" cy="1478866"/>
          </a:xfrm>
          <a:prstGeom prst="rect">
            <a:avLst/>
          </a:prstGeom>
          <a:noFill/>
        </p:spPr>
        <p:txBody>
          <a:bodyPr wrap="square" rtlCol="0">
            <a:spAutoFit/>
          </a:bodyPr>
          <a:lstStyle/>
          <a:p>
            <a:pPr lvl="0">
              <a:lnSpc>
                <a:spcPct val="110000"/>
              </a:lnSpc>
              <a:spcAft>
                <a:spcPts val="1200"/>
              </a:spcAft>
            </a:pPr>
            <a:r>
              <a:rPr lang="en-US" sz="2800">
                <a:solidFill>
                  <a:schemeClr val="accent1"/>
                </a:solidFill>
                <a:latin typeface="Georgia" panose="02040502050405020303" pitchFamily="18" charset="0"/>
              </a:rPr>
              <a:t>Fierce advocacy lies at the heart of everything we do for our members. </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6053" t="12465" r="11600" b="9751"/>
          <a:stretch/>
        </p:blipFill>
        <p:spPr>
          <a:xfrm>
            <a:off x="4816230" y="9054"/>
            <a:ext cx="7375770" cy="6858000"/>
          </a:xfrm>
          <a:prstGeom prst="rect">
            <a:avLst/>
          </a:prstGeom>
        </p:spPr>
      </p:pic>
      <p:sp>
        <p:nvSpPr>
          <p:cNvPr id="4" name="TextBox 3"/>
          <p:cNvSpPr txBox="1"/>
          <p:nvPr userDrawn="1"/>
        </p:nvSpPr>
        <p:spPr>
          <a:xfrm>
            <a:off x="10450818" y="6555223"/>
            <a:ext cx="1720343" cy="276999"/>
          </a:xfrm>
          <a:prstGeom prst="rect">
            <a:avLst/>
          </a:prstGeom>
          <a:noFill/>
        </p:spPr>
        <p:txBody>
          <a:bodyPr wrap="none" rtlCol="0">
            <a:spAutoFit/>
          </a:bodyPr>
          <a:lstStyle/>
          <a:p>
            <a:r>
              <a:rPr lang="en-US" sz="600">
                <a:solidFill>
                  <a:srgbClr val="A7A9AB"/>
                </a:solidFill>
              </a:rPr>
              <a:t>© Credit Union National</a:t>
            </a:r>
            <a:r>
              <a:rPr lang="en-US" sz="600" baseline="0">
                <a:solidFill>
                  <a:srgbClr val="A7A9AB"/>
                </a:solidFill>
              </a:rPr>
              <a:t> Association 2021.</a:t>
            </a:r>
          </a:p>
          <a:p>
            <a:pPr algn="r"/>
            <a:r>
              <a:rPr lang="en-US" sz="600" baseline="0">
                <a:solidFill>
                  <a:srgbClr val="A7A9AB"/>
                </a:solidFill>
              </a:rPr>
              <a:t>All rights reserved.</a:t>
            </a:r>
            <a:endParaRPr lang="en-US" sz="600">
              <a:solidFill>
                <a:srgbClr val="A7A9AB"/>
              </a:solidFill>
            </a:endParaRPr>
          </a:p>
        </p:txBody>
      </p:sp>
      <p:pic>
        <p:nvPicPr>
          <p:cNvPr id="7" name="Picture 6" descr="A picture containing food&#10;&#10;Description automatically generated">
            <a:extLst>
              <a:ext uri="{FF2B5EF4-FFF2-40B4-BE49-F238E27FC236}">
                <a16:creationId xmlns:a16="http://schemas.microsoft.com/office/drawing/2014/main" id="{DFAB5D43-3B64-DB43-8FBB-BD2DA6E049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Tree>
    <p:extLst>
      <p:ext uri="{BB962C8B-B14F-4D97-AF65-F5344CB8AC3E}">
        <p14:creationId xmlns:p14="http://schemas.microsoft.com/office/powerpoint/2010/main" val="2862023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69C960A3-E9C9-4166-92BC-5836004F1902}"/>
              </a:ext>
            </a:extLst>
          </p:cNvPr>
          <p:cNvSpPr>
            <a:spLocks noGrp="1"/>
          </p:cNvSpPr>
          <p:nvPr>
            <p:ph type="body" idx="1"/>
          </p:nvPr>
        </p:nvSpPr>
        <p:spPr>
          <a:xfrm>
            <a:off x="879061" y="146183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4C0DD49-C27D-4329-9C02-0BAA43DB1617}"/>
              </a:ext>
            </a:extLst>
          </p:cNvPr>
          <p:cNvSpPr>
            <a:spLocks noGrp="1"/>
          </p:cNvSpPr>
          <p:nvPr>
            <p:ph type="title"/>
          </p:nvPr>
        </p:nvSpPr>
        <p:spPr>
          <a:xfrm>
            <a:off x="879061" y="0"/>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9923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0F2C6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EBC8-9B3B-374C-A698-E49A147DF335}"/>
              </a:ext>
            </a:extLst>
          </p:cNvPr>
          <p:cNvSpPr>
            <a:spLocks noGrp="1"/>
          </p:cNvSpPr>
          <p:nvPr>
            <p:ph type="title" hasCustomPrompt="1"/>
          </p:nvPr>
        </p:nvSpPr>
        <p:spPr>
          <a:xfrm>
            <a:off x="838200" y="2414016"/>
            <a:ext cx="10515600" cy="380619"/>
          </a:xfrm>
        </p:spPr>
        <p:txBody>
          <a:bodyPr anchor="b"/>
          <a:lstStyle>
            <a:lvl1pPr>
              <a:defRPr sz="1900" b="1" i="0">
                <a:solidFill>
                  <a:schemeClr val="bg1"/>
                </a:solidFill>
                <a:latin typeface="Source Sans Pro" panose="020B0503030403020204" pitchFamily="34" charset="0"/>
                <a:ea typeface="Source Sans Pro" panose="020B0503030403020204" pitchFamily="34" charset="0"/>
              </a:defRPr>
            </a:lvl1pPr>
          </a:lstStyle>
          <a:p>
            <a:r>
              <a:rPr lang="en-US" dirty="0"/>
              <a:t>SLIDE BREAK SECTION</a:t>
            </a:r>
          </a:p>
        </p:txBody>
      </p:sp>
      <p:sp>
        <p:nvSpPr>
          <p:cNvPr id="4" name="Text Placeholder 3">
            <a:extLst>
              <a:ext uri="{FF2B5EF4-FFF2-40B4-BE49-F238E27FC236}">
                <a16:creationId xmlns:a16="http://schemas.microsoft.com/office/drawing/2014/main" id="{A4F542C7-833F-5045-8E14-D96442145140}"/>
              </a:ext>
            </a:extLst>
          </p:cNvPr>
          <p:cNvSpPr>
            <a:spLocks noGrp="1"/>
          </p:cNvSpPr>
          <p:nvPr>
            <p:ph type="body" sz="quarter" idx="10" hasCustomPrompt="1"/>
          </p:nvPr>
        </p:nvSpPr>
        <p:spPr>
          <a:xfrm>
            <a:off x="838200" y="2794635"/>
            <a:ext cx="8910637" cy="178851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a:solidFill>
                  <a:schemeClr val="bg1"/>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bg1"/>
                </a:solidFill>
              </a:rPr>
              <a:t>SLIDE BREAK</a:t>
            </a:r>
            <a:br>
              <a:rPr lang="en-US" dirty="0">
                <a:solidFill>
                  <a:schemeClr val="bg1"/>
                </a:solidFill>
              </a:rPr>
            </a:br>
            <a:r>
              <a:rPr lang="en-US" dirty="0">
                <a:solidFill>
                  <a:schemeClr val="bg1"/>
                </a:solidFill>
              </a:rPr>
              <a:t>TITLE HERE</a:t>
            </a:r>
          </a:p>
          <a:p>
            <a:endParaRPr lang="en-US" dirty="0">
              <a:solidFill>
                <a:schemeClr val="bg1"/>
              </a:solidFill>
            </a:endParaRPr>
          </a:p>
        </p:txBody>
      </p:sp>
      <p:pic>
        <p:nvPicPr>
          <p:cNvPr id="5" name="Picture 4" descr="Graphical user interface&#10;&#10;Description automatically generated with medium confidence">
            <a:extLst>
              <a:ext uri="{FF2B5EF4-FFF2-40B4-BE49-F238E27FC236}">
                <a16:creationId xmlns:a16="http://schemas.microsoft.com/office/drawing/2014/main" id="{D19594DD-9715-CC4E-90E6-124B788CB916}"/>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20510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F74C-1B94-A440-A20D-D86F9EAB4E40}"/>
              </a:ext>
            </a:extLst>
          </p:cNvPr>
          <p:cNvSpPr>
            <a:spLocks noGrp="1"/>
          </p:cNvSpPr>
          <p:nvPr>
            <p:ph type="ctrTitle" hasCustomPrompt="1"/>
          </p:nvPr>
        </p:nvSpPr>
        <p:spPr>
          <a:xfrm>
            <a:off x="928578" y="2595563"/>
            <a:ext cx="9144000" cy="1006475"/>
          </a:xfrm>
        </p:spPr>
        <p:txBody>
          <a:bodyPr anchor="b">
            <a:noAutofit/>
          </a:bodyPr>
          <a:lstStyle>
            <a:lvl1pPr algn="l">
              <a:defRPr sz="6600" b="1" i="0">
                <a:solidFill>
                  <a:srgbClr val="53565A"/>
                </a:solidFill>
                <a:latin typeface="Source Sans Pro" panose="020B0503030403020204" pitchFamily="34" charset="0"/>
                <a:ea typeface="Source Sans Pro" panose="020B0503030403020204" pitchFamily="34" charset="0"/>
              </a:defRPr>
            </a:lvl1pPr>
          </a:lstStyle>
          <a:p>
            <a:r>
              <a:rPr lang="en-US"/>
              <a:t>Slide Deck Title</a:t>
            </a:r>
          </a:p>
        </p:txBody>
      </p:sp>
      <p:sp>
        <p:nvSpPr>
          <p:cNvPr id="3" name="Subtitle 2">
            <a:extLst>
              <a:ext uri="{FF2B5EF4-FFF2-40B4-BE49-F238E27FC236}">
                <a16:creationId xmlns:a16="http://schemas.microsoft.com/office/drawing/2014/main" id="{BB348E90-E5F4-2445-B425-935CC3B58CA2}"/>
              </a:ext>
            </a:extLst>
          </p:cNvPr>
          <p:cNvSpPr>
            <a:spLocks noGrp="1"/>
          </p:cNvSpPr>
          <p:nvPr>
            <p:ph type="subTitle" idx="1" hasCustomPrompt="1"/>
          </p:nvPr>
        </p:nvSpPr>
        <p:spPr>
          <a:xfrm>
            <a:off x="928578" y="4024562"/>
            <a:ext cx="9144000" cy="300110"/>
          </a:xfrm>
        </p:spPr>
        <p:txBody>
          <a:bodyPr>
            <a:normAutofit/>
          </a:bodyPr>
          <a:lstStyle>
            <a:lvl1pPr marL="0" indent="0" algn="l">
              <a:buNone/>
              <a:defRPr sz="1900" b="1" i="0">
                <a:solidFill>
                  <a:srgbClr val="0F2C6B"/>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a:t>
            </a:r>
          </a:p>
        </p:txBody>
      </p:sp>
      <p:cxnSp>
        <p:nvCxnSpPr>
          <p:cNvPr id="16" name="Straight Connector 15">
            <a:extLst>
              <a:ext uri="{FF2B5EF4-FFF2-40B4-BE49-F238E27FC236}">
                <a16:creationId xmlns:a16="http://schemas.microsoft.com/office/drawing/2014/main" id="{93058C4F-6102-1C4D-A5A3-95082F0B0960}"/>
              </a:ext>
            </a:extLst>
          </p:cNvPr>
          <p:cNvCxnSpPr/>
          <p:nvPr userDrawn="1"/>
        </p:nvCxnSpPr>
        <p:spPr>
          <a:xfrm>
            <a:off x="1026114" y="5205984"/>
            <a:ext cx="583230" cy="0"/>
          </a:xfrm>
          <a:prstGeom prst="line">
            <a:avLst/>
          </a:prstGeom>
          <a:ln w="28575">
            <a:solidFill>
              <a:srgbClr val="80C24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EF3A5AC-251E-5948-B683-2C1DBE2F072B}"/>
              </a:ext>
            </a:extLst>
          </p:cNvPr>
          <p:cNvSpPr>
            <a:spLocks noGrp="1"/>
          </p:cNvSpPr>
          <p:nvPr>
            <p:ph type="body" sz="quarter" idx="10" hasCustomPrompt="1"/>
          </p:nvPr>
        </p:nvSpPr>
        <p:spPr>
          <a:xfrm>
            <a:off x="928577" y="4585853"/>
            <a:ext cx="9143999" cy="296857"/>
          </a:xfrm>
        </p:spPr>
        <p:txBody>
          <a:bodyPr/>
          <a:lstStyle>
            <a:lvl1pPr marL="0" indent="0">
              <a:buNone/>
              <a:defRPr/>
            </a:lvl1pPr>
            <a:lvl2pPr marL="457200" indent="0">
              <a:buNone/>
              <a:defRPr/>
            </a:lvl2pPr>
          </a:lstStyle>
          <a:p>
            <a:r>
              <a:rPr lang="en-US" sz="1800" b="0">
                <a:solidFill>
                  <a:srgbClr val="53565A"/>
                </a:solidFill>
              </a:rPr>
              <a:t>First Name Last Name, Title</a:t>
            </a:r>
          </a:p>
        </p:txBody>
      </p:sp>
      <p:sp>
        <p:nvSpPr>
          <p:cNvPr id="14" name="Text Placeholder 13">
            <a:extLst>
              <a:ext uri="{FF2B5EF4-FFF2-40B4-BE49-F238E27FC236}">
                <a16:creationId xmlns:a16="http://schemas.microsoft.com/office/drawing/2014/main" id="{F72D6885-CCF4-724B-9766-622CF957779B}"/>
              </a:ext>
            </a:extLst>
          </p:cNvPr>
          <p:cNvSpPr>
            <a:spLocks noGrp="1"/>
          </p:cNvSpPr>
          <p:nvPr>
            <p:ph type="body" sz="quarter" idx="11" hasCustomPrompt="1"/>
          </p:nvPr>
        </p:nvSpPr>
        <p:spPr>
          <a:xfrm>
            <a:off x="928577" y="5545620"/>
            <a:ext cx="5253038" cy="270669"/>
          </a:xfrm>
        </p:spPr>
        <p:txBody>
          <a:bodyPr>
            <a:normAutofit/>
          </a:bodyPr>
          <a:lstStyle>
            <a:lvl1pPr marL="0" indent="0">
              <a:buNone/>
              <a:defRPr sz="1400" b="1">
                <a:latin typeface="Source Sans Pro" panose="020B0503030403020204" pitchFamily="34" charset="0"/>
                <a:ea typeface="Source Sans Pro" panose="020B0503030403020204" pitchFamily="34" charset="0"/>
              </a:defRPr>
            </a:lvl1pPr>
          </a:lstStyle>
          <a:p>
            <a:pPr lvl="0"/>
            <a:r>
              <a:rPr lang="en-US" sz="1400">
                <a:solidFill>
                  <a:srgbClr val="53565A"/>
                </a:solidFill>
              </a:rPr>
              <a:t>MONTH 00, 2021</a:t>
            </a:r>
            <a:endParaRPr lang="en-US"/>
          </a:p>
        </p:txBody>
      </p:sp>
      <p:pic>
        <p:nvPicPr>
          <p:cNvPr id="7" name="Picture 6">
            <a:extLst>
              <a:ext uri="{FF2B5EF4-FFF2-40B4-BE49-F238E27FC236}">
                <a16:creationId xmlns:a16="http://schemas.microsoft.com/office/drawing/2014/main" id="{8BEE6F5C-F929-8044-80BE-59E97386EF40}"/>
              </a:ext>
            </a:extLst>
          </p:cNvPr>
          <p:cNvPicPr>
            <a:picLocks noChangeAspect="1"/>
          </p:cNvPicPr>
          <p:nvPr userDrawn="1"/>
        </p:nvPicPr>
        <p:blipFill>
          <a:blip r:embed="rId2"/>
          <a:stretch>
            <a:fillRect/>
          </a:stretch>
        </p:blipFill>
        <p:spPr>
          <a:xfrm>
            <a:off x="-10511" y="-10510"/>
            <a:ext cx="12270597" cy="1471448"/>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359CDBBD-1993-1D44-AF55-C4B6BF63B308}"/>
              </a:ext>
            </a:extLst>
          </p:cNvPr>
          <p:cNvPicPr>
            <a:picLocks noChangeAspect="1"/>
          </p:cNvPicPr>
          <p:nvPr userDrawn="1"/>
        </p:nvPicPr>
        <p:blipFill rotWithShape="1">
          <a:blip r:embed="rId3"/>
          <a:srcRect t="87500"/>
          <a:stretch/>
        </p:blipFill>
        <p:spPr>
          <a:xfrm>
            <a:off x="6350" y="6000750"/>
            <a:ext cx="12179300" cy="857250"/>
          </a:xfrm>
          <a:prstGeom prst="rect">
            <a:avLst/>
          </a:prstGeom>
        </p:spPr>
      </p:pic>
    </p:spTree>
    <p:extLst>
      <p:ext uri="{BB962C8B-B14F-4D97-AF65-F5344CB8AC3E}">
        <p14:creationId xmlns:p14="http://schemas.microsoft.com/office/powerpoint/2010/main" val="2046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F74C-1B94-A440-A20D-D86F9EAB4E40}"/>
              </a:ext>
            </a:extLst>
          </p:cNvPr>
          <p:cNvSpPr>
            <a:spLocks noGrp="1"/>
          </p:cNvSpPr>
          <p:nvPr>
            <p:ph type="ctrTitle" hasCustomPrompt="1"/>
          </p:nvPr>
        </p:nvSpPr>
        <p:spPr>
          <a:xfrm>
            <a:off x="928578" y="2595563"/>
            <a:ext cx="9144000" cy="1006475"/>
          </a:xfrm>
        </p:spPr>
        <p:txBody>
          <a:bodyPr anchor="b">
            <a:noAutofit/>
          </a:bodyPr>
          <a:lstStyle>
            <a:lvl1pPr algn="l">
              <a:defRPr sz="6600" b="1" i="0">
                <a:solidFill>
                  <a:srgbClr val="53565A"/>
                </a:solidFill>
                <a:latin typeface="Source Sans Pro" panose="020B0503030403020204" pitchFamily="34" charset="0"/>
                <a:ea typeface="Source Sans Pro" panose="020B0503030403020204" pitchFamily="34" charset="0"/>
              </a:defRPr>
            </a:lvl1pPr>
          </a:lstStyle>
          <a:p>
            <a:r>
              <a:rPr lang="en-US"/>
              <a:t>Slide Deck Title</a:t>
            </a:r>
          </a:p>
        </p:txBody>
      </p:sp>
      <p:sp>
        <p:nvSpPr>
          <p:cNvPr id="3" name="Subtitle 2">
            <a:extLst>
              <a:ext uri="{FF2B5EF4-FFF2-40B4-BE49-F238E27FC236}">
                <a16:creationId xmlns:a16="http://schemas.microsoft.com/office/drawing/2014/main" id="{BB348E90-E5F4-2445-B425-935CC3B58CA2}"/>
              </a:ext>
            </a:extLst>
          </p:cNvPr>
          <p:cNvSpPr>
            <a:spLocks noGrp="1"/>
          </p:cNvSpPr>
          <p:nvPr>
            <p:ph type="subTitle" idx="1" hasCustomPrompt="1"/>
          </p:nvPr>
        </p:nvSpPr>
        <p:spPr>
          <a:xfrm>
            <a:off x="928578" y="4024562"/>
            <a:ext cx="9144000" cy="300110"/>
          </a:xfrm>
        </p:spPr>
        <p:txBody>
          <a:bodyPr>
            <a:normAutofit/>
          </a:bodyPr>
          <a:lstStyle>
            <a:lvl1pPr marL="0" indent="0" algn="l">
              <a:buNone/>
              <a:defRPr sz="1900" b="1" i="0">
                <a:solidFill>
                  <a:srgbClr val="0F2C6B"/>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a:t>
            </a:r>
          </a:p>
        </p:txBody>
      </p:sp>
      <p:cxnSp>
        <p:nvCxnSpPr>
          <p:cNvPr id="16" name="Straight Connector 15">
            <a:extLst>
              <a:ext uri="{FF2B5EF4-FFF2-40B4-BE49-F238E27FC236}">
                <a16:creationId xmlns:a16="http://schemas.microsoft.com/office/drawing/2014/main" id="{93058C4F-6102-1C4D-A5A3-95082F0B0960}"/>
              </a:ext>
            </a:extLst>
          </p:cNvPr>
          <p:cNvCxnSpPr/>
          <p:nvPr userDrawn="1"/>
        </p:nvCxnSpPr>
        <p:spPr>
          <a:xfrm>
            <a:off x="1026114" y="5205984"/>
            <a:ext cx="583230" cy="0"/>
          </a:xfrm>
          <a:prstGeom prst="line">
            <a:avLst/>
          </a:prstGeom>
          <a:ln w="28575">
            <a:solidFill>
              <a:srgbClr val="80C24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EF3A5AC-251E-5948-B683-2C1DBE2F072B}"/>
              </a:ext>
            </a:extLst>
          </p:cNvPr>
          <p:cNvSpPr>
            <a:spLocks noGrp="1"/>
          </p:cNvSpPr>
          <p:nvPr>
            <p:ph type="body" sz="quarter" idx="10" hasCustomPrompt="1"/>
          </p:nvPr>
        </p:nvSpPr>
        <p:spPr>
          <a:xfrm>
            <a:off x="928577" y="4585853"/>
            <a:ext cx="9143999" cy="296857"/>
          </a:xfrm>
        </p:spPr>
        <p:txBody>
          <a:bodyPr/>
          <a:lstStyle>
            <a:lvl1pPr marL="0" indent="0">
              <a:buNone/>
              <a:defRPr/>
            </a:lvl1pPr>
            <a:lvl2pPr marL="457200" indent="0">
              <a:buNone/>
              <a:defRPr/>
            </a:lvl2pPr>
          </a:lstStyle>
          <a:p>
            <a:r>
              <a:rPr lang="en-US" sz="1800" b="0">
                <a:solidFill>
                  <a:srgbClr val="53565A"/>
                </a:solidFill>
              </a:rPr>
              <a:t>First Name Last Name, Title</a:t>
            </a:r>
          </a:p>
        </p:txBody>
      </p:sp>
      <p:sp>
        <p:nvSpPr>
          <p:cNvPr id="14" name="Text Placeholder 13">
            <a:extLst>
              <a:ext uri="{FF2B5EF4-FFF2-40B4-BE49-F238E27FC236}">
                <a16:creationId xmlns:a16="http://schemas.microsoft.com/office/drawing/2014/main" id="{F72D6885-CCF4-724B-9766-622CF957779B}"/>
              </a:ext>
            </a:extLst>
          </p:cNvPr>
          <p:cNvSpPr>
            <a:spLocks noGrp="1"/>
          </p:cNvSpPr>
          <p:nvPr>
            <p:ph type="body" sz="quarter" idx="11" hasCustomPrompt="1"/>
          </p:nvPr>
        </p:nvSpPr>
        <p:spPr>
          <a:xfrm>
            <a:off x="928577" y="5545620"/>
            <a:ext cx="5253038" cy="270669"/>
          </a:xfrm>
        </p:spPr>
        <p:txBody>
          <a:bodyPr>
            <a:normAutofit/>
          </a:bodyPr>
          <a:lstStyle>
            <a:lvl1pPr marL="0" indent="0">
              <a:buNone/>
              <a:defRPr sz="1400" b="1">
                <a:latin typeface="Source Sans Pro" panose="020B0503030403020204" pitchFamily="34" charset="0"/>
                <a:ea typeface="Source Sans Pro" panose="020B0503030403020204" pitchFamily="34" charset="0"/>
              </a:defRPr>
            </a:lvl1pPr>
          </a:lstStyle>
          <a:p>
            <a:pPr lvl="0"/>
            <a:r>
              <a:rPr lang="en-US" sz="1400" dirty="0">
                <a:solidFill>
                  <a:srgbClr val="53565A"/>
                </a:solidFill>
              </a:rPr>
              <a:t>MONTH 00, 2021</a:t>
            </a:r>
            <a:endParaRPr lang="en-US" dirty="0"/>
          </a:p>
        </p:txBody>
      </p:sp>
      <p:pic>
        <p:nvPicPr>
          <p:cNvPr id="7" name="Picture 6">
            <a:extLst>
              <a:ext uri="{FF2B5EF4-FFF2-40B4-BE49-F238E27FC236}">
                <a16:creationId xmlns:a16="http://schemas.microsoft.com/office/drawing/2014/main" id="{8BEE6F5C-F929-8044-80BE-59E97386EF40}"/>
              </a:ext>
            </a:extLst>
          </p:cNvPr>
          <p:cNvPicPr>
            <a:picLocks noChangeAspect="1"/>
          </p:cNvPicPr>
          <p:nvPr userDrawn="1"/>
        </p:nvPicPr>
        <p:blipFill>
          <a:blip r:embed="rId3"/>
          <a:stretch>
            <a:fillRect/>
          </a:stretch>
        </p:blipFill>
        <p:spPr>
          <a:xfrm>
            <a:off x="-10511" y="-10510"/>
            <a:ext cx="12270597" cy="1471448"/>
          </a:xfrm>
          <a:prstGeom prst="rect">
            <a:avLst/>
          </a:prstGeom>
        </p:spPr>
      </p:pic>
    </p:spTree>
    <p:extLst>
      <p:ext uri="{BB962C8B-B14F-4D97-AF65-F5344CB8AC3E}">
        <p14:creationId xmlns:p14="http://schemas.microsoft.com/office/powerpoint/2010/main" val="355263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Logo: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CDB73773-3D79-654E-8044-42A5E9EACF4F}"/>
              </a:ext>
            </a:extLst>
          </p:cNvPr>
          <p:cNvSpPr/>
          <p:nvPr userDrawn="1"/>
        </p:nvSpPr>
        <p:spPr>
          <a:xfrm>
            <a:off x="0" y="1371600"/>
            <a:ext cx="228600"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667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3F45E8-D903-B841-8383-89D87CC35BCF}"/>
              </a:ext>
            </a:extLst>
          </p:cNvPr>
          <p:cNvSpPr>
            <a:spLocks noGrp="1"/>
          </p:cNvSpPr>
          <p:nvPr>
            <p:ph type="ctrTitle" hasCustomPrompt="1"/>
          </p:nvPr>
        </p:nvSpPr>
        <p:spPr>
          <a:xfrm>
            <a:off x="928578" y="2595563"/>
            <a:ext cx="9144000" cy="1006475"/>
          </a:xfrm>
        </p:spPr>
        <p:txBody>
          <a:bodyPr anchor="b">
            <a:noAutofit/>
          </a:bodyPr>
          <a:lstStyle>
            <a:lvl1pPr algn="l">
              <a:defRPr sz="6600" b="1" i="0">
                <a:solidFill>
                  <a:srgbClr val="53565A"/>
                </a:solidFill>
                <a:latin typeface="Source Sans Pro" panose="020B0503030403020204" pitchFamily="34" charset="0"/>
                <a:ea typeface="Source Sans Pro" panose="020B0503030403020204" pitchFamily="34" charset="0"/>
              </a:defRPr>
            </a:lvl1pPr>
          </a:lstStyle>
          <a:p>
            <a:r>
              <a:rPr lang="en-US"/>
              <a:t>Slide Deck Title</a:t>
            </a:r>
          </a:p>
        </p:txBody>
      </p:sp>
      <p:sp>
        <p:nvSpPr>
          <p:cNvPr id="5" name="Subtitle 2">
            <a:extLst>
              <a:ext uri="{FF2B5EF4-FFF2-40B4-BE49-F238E27FC236}">
                <a16:creationId xmlns:a16="http://schemas.microsoft.com/office/drawing/2014/main" id="{864FBD78-D6FF-FE4B-8AFA-82A18A65AF89}"/>
              </a:ext>
            </a:extLst>
          </p:cNvPr>
          <p:cNvSpPr>
            <a:spLocks noGrp="1"/>
          </p:cNvSpPr>
          <p:nvPr>
            <p:ph type="subTitle" idx="1" hasCustomPrompt="1"/>
          </p:nvPr>
        </p:nvSpPr>
        <p:spPr>
          <a:xfrm>
            <a:off x="928578" y="4024562"/>
            <a:ext cx="9144000" cy="300110"/>
          </a:xfrm>
        </p:spPr>
        <p:txBody>
          <a:bodyPr>
            <a:normAutofit/>
          </a:bodyPr>
          <a:lstStyle>
            <a:lvl1pPr marL="0" indent="0" algn="l">
              <a:buNone/>
              <a:defRPr sz="1900" b="1" i="0">
                <a:solidFill>
                  <a:srgbClr val="0F2C6B"/>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a:t>
            </a:r>
          </a:p>
        </p:txBody>
      </p:sp>
      <p:cxnSp>
        <p:nvCxnSpPr>
          <p:cNvPr id="6" name="Straight Connector 5">
            <a:extLst>
              <a:ext uri="{FF2B5EF4-FFF2-40B4-BE49-F238E27FC236}">
                <a16:creationId xmlns:a16="http://schemas.microsoft.com/office/drawing/2014/main" id="{AE92FACD-3788-D54B-A6D0-6C0295FB5D3C}"/>
              </a:ext>
            </a:extLst>
          </p:cNvPr>
          <p:cNvCxnSpPr/>
          <p:nvPr userDrawn="1"/>
        </p:nvCxnSpPr>
        <p:spPr>
          <a:xfrm>
            <a:off x="1026114" y="5205984"/>
            <a:ext cx="583230" cy="0"/>
          </a:xfrm>
          <a:prstGeom prst="line">
            <a:avLst/>
          </a:prstGeom>
          <a:ln w="28575">
            <a:solidFill>
              <a:srgbClr val="80C242"/>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C600CC21-6996-9F4E-BC1A-A3E7F941F978}"/>
              </a:ext>
            </a:extLst>
          </p:cNvPr>
          <p:cNvSpPr>
            <a:spLocks noGrp="1"/>
          </p:cNvSpPr>
          <p:nvPr>
            <p:ph type="body" sz="quarter" idx="10" hasCustomPrompt="1"/>
          </p:nvPr>
        </p:nvSpPr>
        <p:spPr>
          <a:xfrm>
            <a:off x="928577" y="4585853"/>
            <a:ext cx="9143999" cy="296857"/>
          </a:xfrm>
        </p:spPr>
        <p:txBody>
          <a:bodyPr/>
          <a:lstStyle>
            <a:lvl1pPr marL="0" indent="0">
              <a:buNone/>
              <a:defRPr/>
            </a:lvl1pPr>
            <a:lvl2pPr marL="457200" indent="0">
              <a:buNone/>
              <a:defRPr/>
            </a:lvl2pPr>
          </a:lstStyle>
          <a:p>
            <a:r>
              <a:rPr lang="en-US" sz="1800" b="0">
                <a:solidFill>
                  <a:srgbClr val="53565A"/>
                </a:solidFill>
              </a:rPr>
              <a:t>First Name Last Name, Title</a:t>
            </a:r>
          </a:p>
        </p:txBody>
      </p:sp>
      <p:sp>
        <p:nvSpPr>
          <p:cNvPr id="8" name="Text Placeholder 13">
            <a:extLst>
              <a:ext uri="{FF2B5EF4-FFF2-40B4-BE49-F238E27FC236}">
                <a16:creationId xmlns:a16="http://schemas.microsoft.com/office/drawing/2014/main" id="{17D584F1-F97D-8A4C-AA2C-9CBC75E9AE16}"/>
              </a:ext>
            </a:extLst>
          </p:cNvPr>
          <p:cNvSpPr>
            <a:spLocks noGrp="1"/>
          </p:cNvSpPr>
          <p:nvPr>
            <p:ph type="body" sz="quarter" idx="11" hasCustomPrompt="1"/>
          </p:nvPr>
        </p:nvSpPr>
        <p:spPr>
          <a:xfrm>
            <a:off x="928577" y="5545620"/>
            <a:ext cx="5253038" cy="270669"/>
          </a:xfrm>
        </p:spPr>
        <p:txBody>
          <a:bodyPr>
            <a:normAutofit/>
          </a:bodyPr>
          <a:lstStyle>
            <a:lvl1pPr marL="0" indent="0">
              <a:buNone/>
              <a:defRPr sz="1400" b="1">
                <a:latin typeface="Source Sans Pro" panose="020B0503030403020204" pitchFamily="34" charset="0"/>
                <a:ea typeface="Source Sans Pro" panose="020B0503030403020204" pitchFamily="34" charset="0"/>
              </a:defRPr>
            </a:lvl1pPr>
          </a:lstStyle>
          <a:p>
            <a:pPr lvl="0"/>
            <a:r>
              <a:rPr lang="en-US" sz="1400">
                <a:solidFill>
                  <a:srgbClr val="53565A"/>
                </a:solidFill>
              </a:rPr>
              <a:t>MONTH 00, 2021</a:t>
            </a:r>
            <a:endParaRPr lang="en-US"/>
          </a:p>
        </p:txBody>
      </p:sp>
      <p:pic>
        <p:nvPicPr>
          <p:cNvPr id="9" name="Picture 8">
            <a:extLst>
              <a:ext uri="{FF2B5EF4-FFF2-40B4-BE49-F238E27FC236}">
                <a16:creationId xmlns:a16="http://schemas.microsoft.com/office/drawing/2014/main" id="{F5E21952-4E1F-8547-AB78-89B69DC4265B}"/>
              </a:ext>
            </a:extLst>
          </p:cNvPr>
          <p:cNvPicPr>
            <a:picLocks noChangeAspect="1"/>
          </p:cNvPicPr>
          <p:nvPr userDrawn="1"/>
        </p:nvPicPr>
        <p:blipFill>
          <a:blip r:embed="rId3"/>
          <a:stretch>
            <a:fillRect/>
          </a:stretch>
        </p:blipFill>
        <p:spPr>
          <a:xfrm>
            <a:off x="-10511" y="-10510"/>
            <a:ext cx="12270597" cy="1471448"/>
          </a:xfrm>
          <a:prstGeom prst="rect">
            <a:avLst/>
          </a:prstGeom>
        </p:spPr>
      </p:pic>
    </p:spTree>
    <p:extLst>
      <p:ext uri="{BB962C8B-B14F-4D97-AF65-F5344CB8AC3E}">
        <p14:creationId xmlns:p14="http://schemas.microsoft.com/office/powerpoint/2010/main" val="3077504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F74C-1B94-A440-A20D-D86F9EAB4E40}"/>
              </a:ext>
            </a:extLst>
          </p:cNvPr>
          <p:cNvSpPr>
            <a:spLocks noGrp="1"/>
          </p:cNvSpPr>
          <p:nvPr>
            <p:ph type="ctrTitle" hasCustomPrompt="1"/>
          </p:nvPr>
        </p:nvSpPr>
        <p:spPr>
          <a:xfrm>
            <a:off x="928578" y="2595563"/>
            <a:ext cx="9144000" cy="1006475"/>
          </a:xfrm>
        </p:spPr>
        <p:txBody>
          <a:bodyPr anchor="b">
            <a:noAutofit/>
          </a:bodyPr>
          <a:lstStyle>
            <a:lvl1pPr algn="l">
              <a:defRPr sz="6600" b="1" i="0">
                <a:solidFill>
                  <a:srgbClr val="53565A"/>
                </a:solidFill>
                <a:latin typeface="Source Sans Pro" panose="020B0503030403020204" pitchFamily="34" charset="0"/>
                <a:ea typeface="Source Sans Pro" panose="020B0503030403020204" pitchFamily="34" charset="0"/>
              </a:defRPr>
            </a:lvl1pPr>
          </a:lstStyle>
          <a:p>
            <a:r>
              <a:rPr lang="en-US"/>
              <a:t>Slide Deck Title</a:t>
            </a:r>
          </a:p>
        </p:txBody>
      </p:sp>
      <p:cxnSp>
        <p:nvCxnSpPr>
          <p:cNvPr id="16" name="Straight Connector 15">
            <a:extLst>
              <a:ext uri="{FF2B5EF4-FFF2-40B4-BE49-F238E27FC236}">
                <a16:creationId xmlns:a16="http://schemas.microsoft.com/office/drawing/2014/main" id="{93058C4F-6102-1C4D-A5A3-95082F0B0960}"/>
              </a:ext>
            </a:extLst>
          </p:cNvPr>
          <p:cNvCxnSpPr/>
          <p:nvPr userDrawn="1"/>
        </p:nvCxnSpPr>
        <p:spPr>
          <a:xfrm>
            <a:off x="1026114" y="5205984"/>
            <a:ext cx="583230" cy="0"/>
          </a:xfrm>
          <a:prstGeom prst="line">
            <a:avLst/>
          </a:prstGeom>
          <a:ln w="28575">
            <a:solidFill>
              <a:srgbClr val="80C242"/>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424F88FB-7F46-8E41-AB7D-C9111FCA42CD}"/>
              </a:ext>
            </a:extLst>
          </p:cNvPr>
          <p:cNvSpPr>
            <a:spLocks noGrp="1"/>
          </p:cNvSpPr>
          <p:nvPr>
            <p:ph type="body" sz="quarter" idx="10" hasCustomPrompt="1"/>
          </p:nvPr>
        </p:nvSpPr>
        <p:spPr>
          <a:xfrm>
            <a:off x="928577" y="4585853"/>
            <a:ext cx="9143999" cy="296857"/>
          </a:xfrm>
        </p:spPr>
        <p:txBody>
          <a:bodyPr/>
          <a:lstStyle>
            <a:lvl1pPr marL="0" indent="0">
              <a:buNone/>
              <a:defRPr/>
            </a:lvl1pPr>
            <a:lvl2pPr marL="457200" indent="0">
              <a:buNone/>
              <a:defRPr/>
            </a:lvl2pPr>
          </a:lstStyle>
          <a:p>
            <a:r>
              <a:rPr lang="en-US" sz="1800" b="0">
                <a:solidFill>
                  <a:srgbClr val="53565A"/>
                </a:solidFill>
              </a:rPr>
              <a:t>First Name Last Name, Title</a:t>
            </a:r>
          </a:p>
        </p:txBody>
      </p:sp>
      <p:sp>
        <p:nvSpPr>
          <p:cNvPr id="8" name="Text Placeholder 13">
            <a:extLst>
              <a:ext uri="{FF2B5EF4-FFF2-40B4-BE49-F238E27FC236}">
                <a16:creationId xmlns:a16="http://schemas.microsoft.com/office/drawing/2014/main" id="{009C2C8F-7AC1-3C4E-819A-5EE4A001345A}"/>
              </a:ext>
            </a:extLst>
          </p:cNvPr>
          <p:cNvSpPr>
            <a:spLocks noGrp="1"/>
          </p:cNvSpPr>
          <p:nvPr>
            <p:ph type="body" sz="quarter" idx="11" hasCustomPrompt="1"/>
          </p:nvPr>
        </p:nvSpPr>
        <p:spPr>
          <a:xfrm>
            <a:off x="928577" y="5545620"/>
            <a:ext cx="5253038" cy="270669"/>
          </a:xfrm>
        </p:spPr>
        <p:txBody>
          <a:bodyPr>
            <a:normAutofit/>
          </a:bodyPr>
          <a:lstStyle>
            <a:lvl1pPr marL="0" indent="0">
              <a:buNone/>
              <a:defRPr sz="1400" b="1">
                <a:latin typeface="Source Sans Pro" panose="020B0503030403020204" pitchFamily="34" charset="0"/>
                <a:ea typeface="Source Sans Pro" panose="020B0503030403020204" pitchFamily="34" charset="0"/>
              </a:defRPr>
            </a:lvl1pPr>
          </a:lstStyle>
          <a:p>
            <a:pPr lvl="0"/>
            <a:r>
              <a:rPr lang="en-US" sz="1400">
                <a:solidFill>
                  <a:srgbClr val="53565A"/>
                </a:solidFill>
              </a:rPr>
              <a:t>MONTH 00, 2021</a:t>
            </a:r>
            <a:endParaRPr lang="en-US"/>
          </a:p>
        </p:txBody>
      </p:sp>
      <p:sp>
        <p:nvSpPr>
          <p:cNvPr id="9" name="Subtitle 2">
            <a:extLst>
              <a:ext uri="{FF2B5EF4-FFF2-40B4-BE49-F238E27FC236}">
                <a16:creationId xmlns:a16="http://schemas.microsoft.com/office/drawing/2014/main" id="{7EEDC36A-D202-5C45-9063-81ACC4E11BA1}"/>
              </a:ext>
            </a:extLst>
          </p:cNvPr>
          <p:cNvSpPr>
            <a:spLocks noGrp="1"/>
          </p:cNvSpPr>
          <p:nvPr>
            <p:ph type="subTitle" idx="1" hasCustomPrompt="1"/>
          </p:nvPr>
        </p:nvSpPr>
        <p:spPr>
          <a:xfrm>
            <a:off x="928578" y="4024562"/>
            <a:ext cx="9144000" cy="300110"/>
          </a:xfrm>
        </p:spPr>
        <p:txBody>
          <a:bodyPr>
            <a:normAutofit/>
          </a:bodyPr>
          <a:lstStyle>
            <a:lvl1pPr marL="0" indent="0" algn="l">
              <a:buNone/>
              <a:defRPr sz="1900" b="1" i="0">
                <a:solidFill>
                  <a:srgbClr val="0F2C6B"/>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a:t>
            </a:r>
          </a:p>
        </p:txBody>
      </p:sp>
    </p:spTree>
    <p:extLst>
      <p:ext uri="{BB962C8B-B14F-4D97-AF65-F5344CB8AC3E}">
        <p14:creationId xmlns:p14="http://schemas.microsoft.com/office/powerpoint/2010/main" val="3531548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2FB4-BE50-1B4A-81F4-EE6215CE2467}"/>
              </a:ext>
            </a:extLst>
          </p:cNvPr>
          <p:cNvSpPr>
            <a:spLocks noGrp="1"/>
          </p:cNvSpPr>
          <p:nvPr>
            <p:ph type="title"/>
          </p:nvPr>
        </p:nvSpPr>
        <p:spPr/>
        <p:txBody>
          <a:bodyPr/>
          <a:lstStyle>
            <a:lvl1pPr>
              <a:defRPr b="1" i="0">
                <a:solidFill>
                  <a:srgbClr val="53565A"/>
                </a:solidFill>
                <a:latin typeface="Source Sans Pro" panose="020B0503030403020204" pitchFamily="34" charset="0"/>
                <a:ea typeface="Source Sans Pro" panose="020B0503030403020204" pitchFamily="34" charset="0"/>
              </a:defRPr>
            </a:lvl1pPr>
          </a:lstStyle>
          <a:p>
            <a:r>
              <a:rPr lang="en-US"/>
              <a:t>Click to edit Master title</a:t>
            </a:r>
          </a:p>
        </p:txBody>
      </p:sp>
      <p:sp>
        <p:nvSpPr>
          <p:cNvPr id="3" name="Content Placeholder 2">
            <a:extLst>
              <a:ext uri="{FF2B5EF4-FFF2-40B4-BE49-F238E27FC236}">
                <a16:creationId xmlns:a16="http://schemas.microsoft.com/office/drawing/2014/main" id="{AA2A6759-CFCD-564A-B34E-3AF154C5EB98}"/>
              </a:ext>
            </a:extLst>
          </p:cNvPr>
          <p:cNvSpPr>
            <a:spLocks noGrp="1"/>
          </p:cNvSpPr>
          <p:nvPr>
            <p:ph idx="1"/>
          </p:nvPr>
        </p:nvSpPr>
        <p:spPr/>
        <p:txBody>
          <a:bodyPr/>
          <a:lstStyle>
            <a:lvl1pPr>
              <a:defRPr b="0" i="0">
                <a:solidFill>
                  <a:srgbClr val="53565A"/>
                </a:solidFill>
                <a:latin typeface="Source Sans Pro" panose="020B0503030403020204" pitchFamily="34" charset="0"/>
                <a:ea typeface="Source Sans Pro" panose="020B0503030403020204" pitchFamily="34" charset="0"/>
              </a:defRPr>
            </a:lvl1pPr>
            <a:lvl2pPr>
              <a:defRPr b="0" i="0">
                <a:solidFill>
                  <a:srgbClr val="53565A"/>
                </a:solidFill>
                <a:latin typeface="Source Sans Pro" panose="020B0503030403020204" pitchFamily="34" charset="0"/>
                <a:ea typeface="Source Sans Pro" panose="020B0503030403020204" pitchFamily="34" charset="0"/>
              </a:defRPr>
            </a:lvl2pPr>
            <a:lvl3pPr>
              <a:defRPr b="0" i="0">
                <a:solidFill>
                  <a:srgbClr val="53565A"/>
                </a:solidFill>
                <a:latin typeface="Source Sans Pro" panose="020B0503030403020204" pitchFamily="34" charset="0"/>
                <a:ea typeface="Source Sans Pro" panose="020B0503030403020204" pitchFamily="34" charset="0"/>
              </a:defRPr>
            </a:lvl3pPr>
            <a:lvl4pPr>
              <a:defRPr b="0" i="0">
                <a:solidFill>
                  <a:srgbClr val="53565A"/>
                </a:solidFill>
                <a:latin typeface="Source Sans Pro" panose="020B0503030403020204" pitchFamily="34" charset="0"/>
                <a:ea typeface="Source Sans Pro" panose="020B0503030403020204" pitchFamily="34" charset="0"/>
              </a:defRPr>
            </a:lvl4pPr>
            <a:lvl5pPr>
              <a:defRPr b="0" i="0">
                <a:solidFill>
                  <a:srgbClr val="53565A"/>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840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2FB4-BE50-1B4A-81F4-EE6215CE2467}"/>
              </a:ext>
            </a:extLst>
          </p:cNvPr>
          <p:cNvSpPr>
            <a:spLocks noGrp="1"/>
          </p:cNvSpPr>
          <p:nvPr>
            <p:ph type="title"/>
          </p:nvPr>
        </p:nvSpPr>
        <p:spPr/>
        <p:txBody>
          <a:bodyPr/>
          <a:lstStyle>
            <a:lvl1pPr>
              <a:defRPr b="1" i="0">
                <a:solidFill>
                  <a:srgbClr val="53565A"/>
                </a:solidFill>
                <a:latin typeface="Source Sans Pro" panose="020B0503030403020204" pitchFamily="34" charset="0"/>
                <a:ea typeface="Source Sans Pro" panose="020B0503030403020204" pitchFamily="34" charset="0"/>
              </a:defRPr>
            </a:lvl1pPr>
          </a:lstStyle>
          <a:p>
            <a:r>
              <a:rPr lang="en-US"/>
              <a:t>Click to edit Master title</a:t>
            </a:r>
          </a:p>
        </p:txBody>
      </p:sp>
      <p:sp>
        <p:nvSpPr>
          <p:cNvPr id="3" name="Content Placeholder 2">
            <a:extLst>
              <a:ext uri="{FF2B5EF4-FFF2-40B4-BE49-F238E27FC236}">
                <a16:creationId xmlns:a16="http://schemas.microsoft.com/office/drawing/2014/main" id="{AA2A6759-CFCD-564A-B34E-3AF154C5EB98}"/>
              </a:ext>
            </a:extLst>
          </p:cNvPr>
          <p:cNvSpPr>
            <a:spLocks noGrp="1"/>
          </p:cNvSpPr>
          <p:nvPr>
            <p:ph idx="1"/>
          </p:nvPr>
        </p:nvSpPr>
        <p:spPr/>
        <p:txBody>
          <a:bodyPr/>
          <a:lstStyle>
            <a:lvl1pPr>
              <a:defRPr b="0" i="0">
                <a:solidFill>
                  <a:srgbClr val="53565A"/>
                </a:solidFill>
                <a:latin typeface="Source Sans Pro" panose="020B0503030403020204" pitchFamily="34" charset="0"/>
                <a:ea typeface="Source Sans Pro" panose="020B0503030403020204" pitchFamily="34" charset="0"/>
              </a:defRPr>
            </a:lvl1pPr>
            <a:lvl2pPr>
              <a:defRPr b="0" i="0">
                <a:solidFill>
                  <a:srgbClr val="53565A"/>
                </a:solidFill>
                <a:latin typeface="Source Sans Pro" panose="020B0503030403020204" pitchFamily="34" charset="0"/>
                <a:ea typeface="Source Sans Pro" panose="020B0503030403020204" pitchFamily="34" charset="0"/>
              </a:defRPr>
            </a:lvl2pPr>
            <a:lvl3pPr>
              <a:defRPr b="0" i="0">
                <a:solidFill>
                  <a:srgbClr val="53565A"/>
                </a:solidFill>
                <a:latin typeface="Source Sans Pro" panose="020B0503030403020204" pitchFamily="34" charset="0"/>
                <a:ea typeface="Source Sans Pro" panose="020B0503030403020204" pitchFamily="34" charset="0"/>
              </a:defRPr>
            </a:lvl3pPr>
            <a:lvl4pPr>
              <a:defRPr b="0" i="0">
                <a:solidFill>
                  <a:srgbClr val="53565A"/>
                </a:solidFill>
                <a:latin typeface="Source Sans Pro" panose="020B0503030403020204" pitchFamily="34" charset="0"/>
                <a:ea typeface="Source Sans Pro" panose="020B0503030403020204" pitchFamily="34" charset="0"/>
              </a:defRPr>
            </a:lvl4pPr>
            <a:lvl5pPr>
              <a:defRPr b="0" i="0">
                <a:solidFill>
                  <a:srgbClr val="53565A"/>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173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2FB4-BE50-1B4A-81F4-EE6215CE2467}"/>
              </a:ext>
            </a:extLst>
          </p:cNvPr>
          <p:cNvSpPr>
            <a:spLocks noGrp="1"/>
          </p:cNvSpPr>
          <p:nvPr>
            <p:ph type="title"/>
          </p:nvPr>
        </p:nvSpPr>
        <p:spPr/>
        <p:txBody>
          <a:bodyPr/>
          <a:lstStyle>
            <a:lvl1pPr>
              <a:defRPr b="1" i="0">
                <a:solidFill>
                  <a:srgbClr val="53565A"/>
                </a:solidFill>
                <a:latin typeface="Source Sans Pro" panose="020B0503030403020204" pitchFamily="34" charset="0"/>
                <a:ea typeface="Source Sans Pro" panose="020B0503030403020204" pitchFamily="34" charset="0"/>
              </a:defRPr>
            </a:lvl1pPr>
          </a:lstStyle>
          <a:p>
            <a:r>
              <a:rPr lang="en-US"/>
              <a:t>Click to edit Master title</a:t>
            </a:r>
          </a:p>
        </p:txBody>
      </p:sp>
      <p:sp>
        <p:nvSpPr>
          <p:cNvPr id="3" name="Content Placeholder 2">
            <a:extLst>
              <a:ext uri="{FF2B5EF4-FFF2-40B4-BE49-F238E27FC236}">
                <a16:creationId xmlns:a16="http://schemas.microsoft.com/office/drawing/2014/main" id="{AA2A6759-CFCD-564A-B34E-3AF154C5EB98}"/>
              </a:ext>
            </a:extLst>
          </p:cNvPr>
          <p:cNvSpPr>
            <a:spLocks noGrp="1"/>
          </p:cNvSpPr>
          <p:nvPr>
            <p:ph idx="1"/>
          </p:nvPr>
        </p:nvSpPr>
        <p:spPr/>
        <p:txBody>
          <a:bodyPr/>
          <a:lstStyle>
            <a:lvl1pPr>
              <a:defRPr b="0" i="0">
                <a:solidFill>
                  <a:srgbClr val="53565A"/>
                </a:solidFill>
                <a:latin typeface="Source Sans Pro" panose="020B0503030403020204" pitchFamily="34" charset="0"/>
                <a:ea typeface="Source Sans Pro" panose="020B0503030403020204" pitchFamily="34" charset="0"/>
              </a:defRPr>
            </a:lvl1pPr>
            <a:lvl2pPr>
              <a:defRPr b="0" i="0">
                <a:solidFill>
                  <a:srgbClr val="53565A"/>
                </a:solidFill>
                <a:latin typeface="Source Sans Pro" panose="020B0503030403020204" pitchFamily="34" charset="0"/>
                <a:ea typeface="Source Sans Pro" panose="020B0503030403020204" pitchFamily="34" charset="0"/>
              </a:defRPr>
            </a:lvl2pPr>
            <a:lvl3pPr>
              <a:defRPr b="0" i="0">
                <a:solidFill>
                  <a:srgbClr val="53565A"/>
                </a:solidFill>
                <a:latin typeface="Source Sans Pro" panose="020B0503030403020204" pitchFamily="34" charset="0"/>
                <a:ea typeface="Source Sans Pro" panose="020B0503030403020204" pitchFamily="34" charset="0"/>
              </a:defRPr>
            </a:lvl3pPr>
            <a:lvl4pPr>
              <a:defRPr b="0" i="0">
                <a:solidFill>
                  <a:srgbClr val="53565A"/>
                </a:solidFill>
                <a:latin typeface="Source Sans Pro" panose="020B0503030403020204" pitchFamily="34" charset="0"/>
                <a:ea typeface="Source Sans Pro" panose="020B0503030403020204" pitchFamily="34" charset="0"/>
              </a:defRPr>
            </a:lvl4pPr>
            <a:lvl5pPr>
              <a:defRPr b="0" i="0">
                <a:solidFill>
                  <a:srgbClr val="53565A"/>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6401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65B4A-4ACB-F24C-A3E6-086B244C3223}"/>
              </a:ext>
            </a:extLst>
          </p:cNvPr>
          <p:cNvSpPr>
            <a:spLocks noGrp="1"/>
          </p:cNvSpPr>
          <p:nvPr>
            <p:ph sz="half" idx="1"/>
          </p:nvPr>
        </p:nvSpPr>
        <p:spPr>
          <a:xfrm>
            <a:off x="838200" y="1825625"/>
            <a:ext cx="5181600" cy="4351338"/>
          </a:xfrm>
        </p:spPr>
        <p:txBody>
          <a:bodyPr/>
          <a:lstStyle>
            <a:lvl1pPr>
              <a:defRPr b="0" i="0">
                <a:solidFill>
                  <a:srgbClr val="53565A"/>
                </a:solidFill>
                <a:latin typeface="Source Sans Pro" panose="020B0503030403020204" pitchFamily="34" charset="0"/>
                <a:ea typeface="Source Sans Pro" panose="020B0503030403020204" pitchFamily="34" charset="0"/>
              </a:defRPr>
            </a:lvl1pPr>
            <a:lvl2pPr>
              <a:defRPr b="0" i="0">
                <a:solidFill>
                  <a:srgbClr val="53565A"/>
                </a:solidFill>
                <a:latin typeface="Source Sans Pro" panose="020B0503030403020204" pitchFamily="34" charset="0"/>
                <a:ea typeface="Source Sans Pro" panose="020B0503030403020204" pitchFamily="34" charset="0"/>
              </a:defRPr>
            </a:lvl2pPr>
            <a:lvl3pPr>
              <a:defRPr b="0" i="0">
                <a:solidFill>
                  <a:srgbClr val="53565A"/>
                </a:solidFill>
                <a:latin typeface="Source Sans Pro" panose="020B0503030403020204" pitchFamily="34" charset="0"/>
                <a:ea typeface="Source Sans Pro" panose="020B0503030403020204" pitchFamily="34" charset="0"/>
              </a:defRPr>
            </a:lvl3pPr>
            <a:lvl4pPr>
              <a:defRPr b="0" i="0">
                <a:solidFill>
                  <a:srgbClr val="53565A"/>
                </a:solidFill>
                <a:latin typeface="Source Sans Pro" panose="020B0503030403020204" pitchFamily="34" charset="0"/>
                <a:ea typeface="Source Sans Pro" panose="020B0503030403020204" pitchFamily="34" charset="0"/>
              </a:defRPr>
            </a:lvl4pPr>
            <a:lvl5pPr>
              <a:defRPr b="0" i="0">
                <a:solidFill>
                  <a:srgbClr val="53565A"/>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4A097C-25AD-E149-87C3-EAA240E4A992}"/>
              </a:ext>
            </a:extLst>
          </p:cNvPr>
          <p:cNvSpPr>
            <a:spLocks noGrp="1"/>
          </p:cNvSpPr>
          <p:nvPr>
            <p:ph sz="half" idx="2"/>
          </p:nvPr>
        </p:nvSpPr>
        <p:spPr>
          <a:xfrm>
            <a:off x="6172200" y="1825625"/>
            <a:ext cx="5181600" cy="4351338"/>
          </a:xfrm>
        </p:spPr>
        <p:txBody>
          <a:bodyPr/>
          <a:lstStyle>
            <a:lvl1pPr>
              <a:defRPr b="0" i="0">
                <a:solidFill>
                  <a:srgbClr val="53565A"/>
                </a:solidFill>
                <a:latin typeface="Source Sans Pro" panose="020B0503030403020204" pitchFamily="34" charset="0"/>
                <a:ea typeface="Source Sans Pro" panose="020B0503030403020204" pitchFamily="34" charset="0"/>
              </a:defRPr>
            </a:lvl1pPr>
            <a:lvl2pPr>
              <a:defRPr b="0" i="0">
                <a:solidFill>
                  <a:srgbClr val="53565A"/>
                </a:solidFill>
                <a:latin typeface="Source Sans Pro" panose="020B0503030403020204" pitchFamily="34" charset="0"/>
                <a:ea typeface="Source Sans Pro" panose="020B0503030403020204" pitchFamily="34" charset="0"/>
              </a:defRPr>
            </a:lvl2pPr>
            <a:lvl3pPr>
              <a:defRPr b="0" i="0">
                <a:solidFill>
                  <a:srgbClr val="53565A"/>
                </a:solidFill>
                <a:latin typeface="Source Sans Pro" panose="020B0503030403020204" pitchFamily="34" charset="0"/>
                <a:ea typeface="Source Sans Pro" panose="020B0503030403020204" pitchFamily="34" charset="0"/>
              </a:defRPr>
            </a:lvl3pPr>
            <a:lvl4pPr>
              <a:defRPr b="0" i="0">
                <a:solidFill>
                  <a:srgbClr val="53565A"/>
                </a:solidFill>
                <a:latin typeface="Source Sans Pro" panose="020B0503030403020204" pitchFamily="34" charset="0"/>
                <a:ea typeface="Source Sans Pro" panose="020B0503030403020204" pitchFamily="34" charset="0"/>
              </a:defRPr>
            </a:lvl4pPr>
            <a:lvl5pPr>
              <a:defRPr b="0" i="0">
                <a:solidFill>
                  <a:srgbClr val="53565A"/>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781E93CE-7026-7343-8284-067AFE3D7393}"/>
              </a:ext>
            </a:extLst>
          </p:cNvPr>
          <p:cNvPicPr>
            <a:picLocks noChangeAspect="1"/>
          </p:cNvPicPr>
          <p:nvPr userDrawn="1"/>
        </p:nvPicPr>
        <p:blipFill>
          <a:blip r:embed="rId2"/>
          <a:stretch>
            <a:fillRect/>
          </a:stretch>
        </p:blipFill>
        <p:spPr>
          <a:xfrm>
            <a:off x="-10511" y="-10510"/>
            <a:ext cx="12270597" cy="1471448"/>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03F3138B-4F19-9D41-A393-4DB010AC270F}"/>
              </a:ext>
            </a:extLst>
          </p:cNvPr>
          <p:cNvPicPr>
            <a:picLocks noChangeAspect="1"/>
          </p:cNvPicPr>
          <p:nvPr userDrawn="1"/>
        </p:nvPicPr>
        <p:blipFill rotWithShape="1">
          <a:blip r:embed="rId3"/>
          <a:srcRect t="87500"/>
          <a:stretch/>
        </p:blipFill>
        <p:spPr>
          <a:xfrm>
            <a:off x="6350" y="6000750"/>
            <a:ext cx="12179300" cy="857250"/>
          </a:xfrm>
          <a:prstGeom prst="rect">
            <a:avLst/>
          </a:prstGeom>
        </p:spPr>
      </p:pic>
    </p:spTree>
    <p:extLst>
      <p:ext uri="{BB962C8B-B14F-4D97-AF65-F5344CB8AC3E}">
        <p14:creationId xmlns:p14="http://schemas.microsoft.com/office/powerpoint/2010/main" val="2776878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F2C6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EBC8-9B3B-374C-A698-E49A147DF335}"/>
              </a:ext>
            </a:extLst>
          </p:cNvPr>
          <p:cNvSpPr>
            <a:spLocks noGrp="1"/>
          </p:cNvSpPr>
          <p:nvPr>
            <p:ph type="title" hasCustomPrompt="1"/>
          </p:nvPr>
        </p:nvSpPr>
        <p:spPr>
          <a:xfrm>
            <a:off x="838200" y="2414016"/>
            <a:ext cx="10515600" cy="380619"/>
          </a:xfrm>
        </p:spPr>
        <p:txBody>
          <a:bodyPr anchor="b"/>
          <a:lstStyle>
            <a:lvl1pPr>
              <a:defRPr sz="1900" b="1" i="0">
                <a:solidFill>
                  <a:schemeClr val="bg1"/>
                </a:solidFill>
                <a:latin typeface="Source Sans Pro" panose="020B0503030403020204" pitchFamily="34" charset="0"/>
                <a:ea typeface="Source Sans Pro" panose="020B0503030403020204" pitchFamily="34" charset="0"/>
              </a:defRPr>
            </a:lvl1pPr>
          </a:lstStyle>
          <a:p>
            <a:r>
              <a:rPr lang="en-US"/>
              <a:t>SLIDE BREAK SECTION</a:t>
            </a:r>
          </a:p>
        </p:txBody>
      </p:sp>
      <p:sp>
        <p:nvSpPr>
          <p:cNvPr id="4" name="Text Placeholder 3">
            <a:extLst>
              <a:ext uri="{FF2B5EF4-FFF2-40B4-BE49-F238E27FC236}">
                <a16:creationId xmlns:a16="http://schemas.microsoft.com/office/drawing/2014/main" id="{A4F542C7-833F-5045-8E14-D96442145140}"/>
              </a:ext>
            </a:extLst>
          </p:cNvPr>
          <p:cNvSpPr>
            <a:spLocks noGrp="1"/>
          </p:cNvSpPr>
          <p:nvPr>
            <p:ph type="body" sz="quarter" idx="10" hasCustomPrompt="1"/>
          </p:nvPr>
        </p:nvSpPr>
        <p:spPr>
          <a:xfrm>
            <a:off x="838200" y="2794635"/>
            <a:ext cx="8910637" cy="178851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a:solidFill>
                  <a:schemeClr val="bg1"/>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chemeClr val="bg1"/>
                </a:solidFill>
              </a:rPr>
              <a:t>SLIDE BREAK</a:t>
            </a:r>
            <a:br>
              <a:rPr lang="en-US">
                <a:solidFill>
                  <a:schemeClr val="bg1"/>
                </a:solidFill>
              </a:rPr>
            </a:br>
            <a:r>
              <a:rPr lang="en-US">
                <a:solidFill>
                  <a:schemeClr val="bg1"/>
                </a:solidFill>
              </a:rPr>
              <a:t>TITLE HERE</a:t>
            </a:r>
          </a:p>
          <a:p>
            <a:endParaRPr lang="en-US">
              <a:solidFill>
                <a:schemeClr val="bg1"/>
              </a:solidFill>
            </a:endParaRPr>
          </a:p>
        </p:txBody>
      </p:sp>
      <p:pic>
        <p:nvPicPr>
          <p:cNvPr id="5" name="Picture 4" descr="Graphical user interface&#10;&#10;Description automatically generated with medium confidence">
            <a:extLst>
              <a:ext uri="{FF2B5EF4-FFF2-40B4-BE49-F238E27FC236}">
                <a16:creationId xmlns:a16="http://schemas.microsoft.com/office/drawing/2014/main" id="{D19594DD-9715-CC4E-90E6-124B788CB916}"/>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3621432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F2C6B"/>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AA7F4FA8-DC22-AD41-B737-AF4434808F77}"/>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AE3EBC8-9B3B-374C-A698-E49A147DF335}"/>
              </a:ext>
            </a:extLst>
          </p:cNvPr>
          <p:cNvSpPr>
            <a:spLocks noGrp="1"/>
          </p:cNvSpPr>
          <p:nvPr>
            <p:ph type="title" hasCustomPrompt="1"/>
          </p:nvPr>
        </p:nvSpPr>
        <p:spPr>
          <a:xfrm>
            <a:off x="838200" y="2414016"/>
            <a:ext cx="10515600" cy="380619"/>
          </a:xfrm>
        </p:spPr>
        <p:txBody>
          <a:bodyPr anchor="b"/>
          <a:lstStyle>
            <a:lvl1pPr>
              <a:defRPr sz="1900" b="1" i="0">
                <a:solidFill>
                  <a:schemeClr val="bg1"/>
                </a:solidFill>
                <a:latin typeface="Source Sans Pro" panose="020B0503030403020204" pitchFamily="34" charset="0"/>
                <a:ea typeface="Source Sans Pro" panose="020B0503030403020204" pitchFamily="34" charset="0"/>
              </a:defRPr>
            </a:lvl1pPr>
          </a:lstStyle>
          <a:p>
            <a:r>
              <a:rPr lang="en-US"/>
              <a:t>SLIDE BREAK SECTION</a:t>
            </a:r>
          </a:p>
        </p:txBody>
      </p:sp>
      <p:sp>
        <p:nvSpPr>
          <p:cNvPr id="4" name="Text Placeholder 3">
            <a:extLst>
              <a:ext uri="{FF2B5EF4-FFF2-40B4-BE49-F238E27FC236}">
                <a16:creationId xmlns:a16="http://schemas.microsoft.com/office/drawing/2014/main" id="{E0E587D3-780C-D74B-9D89-3D82593E6F5C}"/>
              </a:ext>
            </a:extLst>
          </p:cNvPr>
          <p:cNvSpPr>
            <a:spLocks noGrp="1"/>
          </p:cNvSpPr>
          <p:nvPr>
            <p:ph type="body" sz="quarter" idx="10" hasCustomPrompt="1"/>
          </p:nvPr>
        </p:nvSpPr>
        <p:spPr>
          <a:xfrm>
            <a:off x="838200" y="2794635"/>
            <a:ext cx="8910637" cy="178851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a:solidFill>
                  <a:schemeClr val="bg1"/>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chemeClr val="bg1"/>
                </a:solidFill>
              </a:rPr>
              <a:t>SLIDE BREAK</a:t>
            </a:r>
            <a:br>
              <a:rPr lang="en-US">
                <a:solidFill>
                  <a:schemeClr val="bg1"/>
                </a:solidFill>
              </a:rPr>
            </a:br>
            <a:r>
              <a:rPr lang="en-US">
                <a:solidFill>
                  <a:schemeClr val="bg1"/>
                </a:solidFill>
              </a:rPr>
              <a:t>TITLE HERE</a:t>
            </a:r>
          </a:p>
          <a:p>
            <a:endParaRPr lang="en-US">
              <a:solidFill>
                <a:schemeClr val="bg1"/>
              </a:solidFill>
            </a:endParaRPr>
          </a:p>
        </p:txBody>
      </p:sp>
    </p:spTree>
    <p:extLst>
      <p:ext uri="{BB962C8B-B14F-4D97-AF65-F5344CB8AC3E}">
        <p14:creationId xmlns:p14="http://schemas.microsoft.com/office/powerpoint/2010/main" val="3308470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77439BF5-374D-CF4A-8929-39E0D87C6D01}"/>
              </a:ext>
            </a:extLst>
          </p:cNvPr>
          <p:cNvSpPr>
            <a:spLocks noGrp="1"/>
          </p:cNvSpPr>
          <p:nvPr>
            <p:ph type="body" sz="quarter" idx="10" hasCustomPrompt="1"/>
          </p:nvPr>
        </p:nvSpPr>
        <p:spPr>
          <a:xfrm>
            <a:off x="1071969" y="2534742"/>
            <a:ext cx="9622051" cy="1788516"/>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a:solidFill>
                  <a:schemeClr val="bg1"/>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chemeClr val="bg1"/>
                </a:solidFill>
              </a:rPr>
              <a:t>THANK YOU!</a:t>
            </a:r>
          </a:p>
          <a:p>
            <a:endParaRPr lang="en-US">
              <a:solidFill>
                <a:schemeClr val="bg1"/>
              </a:solidFill>
            </a:endParaRPr>
          </a:p>
        </p:txBody>
      </p:sp>
      <p:cxnSp>
        <p:nvCxnSpPr>
          <p:cNvPr id="4" name="Straight Connector 3">
            <a:extLst>
              <a:ext uri="{FF2B5EF4-FFF2-40B4-BE49-F238E27FC236}">
                <a16:creationId xmlns:a16="http://schemas.microsoft.com/office/drawing/2014/main" id="{BA361581-9B91-784A-A86A-9614316C61E0}"/>
              </a:ext>
            </a:extLst>
          </p:cNvPr>
          <p:cNvCxnSpPr>
            <a:cxnSpLocks/>
          </p:cNvCxnSpPr>
          <p:nvPr userDrawn="1"/>
        </p:nvCxnSpPr>
        <p:spPr>
          <a:xfrm>
            <a:off x="1071969" y="2499653"/>
            <a:ext cx="4693211" cy="0"/>
          </a:xfrm>
          <a:prstGeom prst="line">
            <a:avLst/>
          </a:prstGeom>
          <a:ln w="28575">
            <a:solidFill>
              <a:srgbClr val="80C2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306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p:nvSpPr>
        <p:spPr>
          <a:xfrm>
            <a:off x="0" y="0"/>
            <a:ext cx="306977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76600" y="1371600"/>
            <a:ext cx="8444591" cy="2743200"/>
          </a:xfrm>
        </p:spPr>
        <p:txBody>
          <a:bodyPr anchor="b">
            <a:normAutofit/>
          </a:bodyPr>
          <a:lstStyle>
            <a:lvl1pPr algn="l">
              <a:defRPr sz="6000">
                <a:solidFill>
                  <a:schemeClr val="accent1"/>
                </a:solidFill>
                <a:latin typeface="Georgia" panose="02040502050405020303" pitchFamily="18" charset="0"/>
              </a:defRPr>
            </a:lvl1pPr>
          </a:lstStyle>
          <a:p>
            <a:r>
              <a:rPr lang="en-US"/>
              <a:t>Click to edit Master title style</a:t>
            </a:r>
          </a:p>
        </p:txBody>
      </p:sp>
      <p:sp>
        <p:nvSpPr>
          <p:cNvPr id="3" name="Subtitle 2"/>
          <p:cNvSpPr>
            <a:spLocks noGrp="1"/>
          </p:cNvSpPr>
          <p:nvPr>
            <p:ph type="subTitle" idx="1" hasCustomPrompt="1"/>
          </p:nvPr>
        </p:nvSpPr>
        <p:spPr>
          <a:xfrm>
            <a:off x="3276600" y="4419600"/>
            <a:ext cx="8444592" cy="1143001"/>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p:nvSpPr>
        <p:spPr>
          <a:xfrm>
            <a:off x="2895600" y="1333499"/>
            <a:ext cx="174170"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809"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496791"/>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p:nvSpPr>
        <p:spPr>
          <a:xfrm>
            <a:off x="7162800" y="6573582"/>
            <a:ext cx="4800600" cy="200055"/>
          </a:xfrm>
          <a:prstGeom prst="rect">
            <a:avLst/>
          </a:prstGeom>
          <a:noFill/>
        </p:spPr>
        <p:txBody>
          <a:bodyPr wrap="square" rtlCol="0">
            <a:spAutoFit/>
          </a:bodyPr>
          <a:lstStyle/>
          <a:p>
            <a:pPr algn="r"/>
            <a:r>
              <a:rPr lang="en-US" sz="700">
                <a:solidFill>
                  <a:schemeClr val="accent2"/>
                </a:solidFill>
              </a:rPr>
              <a:t>© Credit Union National Association 2021. All rights reserved. </a:t>
            </a:r>
          </a:p>
        </p:txBody>
      </p:sp>
      <p:pic>
        <p:nvPicPr>
          <p:cNvPr id="12" name="Picture 11">
            <a:extLst>
              <a:ext uri="{FF2B5EF4-FFF2-40B4-BE49-F238E27FC236}">
                <a16:creationId xmlns:a16="http://schemas.microsoft.com/office/drawing/2014/main" id="{186AEADA-1C44-4C50-A1B0-F32A2673A32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10800" y="163688"/>
            <a:ext cx="1752600" cy="249144"/>
          </a:xfrm>
          <a:prstGeom prst="rect">
            <a:avLst/>
          </a:prstGeom>
        </p:spPr>
      </p:pic>
    </p:spTree>
    <p:extLst>
      <p:ext uri="{BB962C8B-B14F-4D97-AF65-F5344CB8AC3E}">
        <p14:creationId xmlns:p14="http://schemas.microsoft.com/office/powerpoint/2010/main" val="74461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solidFill>
          <a:srgbClr val="D5DD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0C8E13D1-5A5D-A741-A2F4-D22F88870602}"/>
              </a:ext>
            </a:extLst>
          </p:cNvPr>
          <p:cNvSpPr/>
          <p:nvPr userDrawn="1"/>
        </p:nvSpPr>
        <p:spPr>
          <a:xfrm>
            <a:off x="0" y="1371600"/>
            <a:ext cx="228600"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158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Logo: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CDB73773-3D79-654E-8044-42A5E9EACF4F}"/>
              </a:ext>
            </a:extLst>
          </p:cNvPr>
          <p:cNvSpPr/>
          <p:nvPr/>
        </p:nvSpPr>
        <p:spPr>
          <a:xfrm>
            <a:off x="0" y="1371600"/>
            <a:ext cx="228600"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264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solidFill>
          <a:srgbClr val="D5DD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0C8E13D1-5A5D-A741-A2F4-D22F88870602}"/>
              </a:ext>
            </a:extLst>
          </p:cNvPr>
          <p:cNvSpPr/>
          <p:nvPr/>
        </p:nvSpPr>
        <p:spPr>
          <a:xfrm>
            <a:off x="0" y="1371600"/>
            <a:ext cx="228600"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51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533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4"/>
            <a:ext cx="5181600" cy="347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99924"/>
            <a:ext cx="5181600" cy="347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380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9349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5435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610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267913"/>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59655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58619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38"/>
            <a:ext cx="10515600" cy="2852737"/>
          </a:xfrm>
        </p:spPr>
        <p:txBody>
          <a:bodyPr anchor="b">
            <a:normAutofit/>
          </a:bodyPr>
          <a:lstStyle>
            <a:lvl1pPr>
              <a:defRPr sz="6000"/>
            </a:lvl1pPr>
          </a:lstStyle>
          <a:p>
            <a:r>
              <a:rPr lang="en-US">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5"/>
            <a:ext cx="10515600" cy="1389305"/>
          </a:xfrm>
        </p:spPr>
        <p:txBody>
          <a:bodyPr/>
          <a:lstStyle/>
          <a:p>
            <a:pPr marL="0" lvl="0" indent="0">
              <a:buNone/>
            </a:pPr>
            <a:r>
              <a:rPr lang="en-US" i="0">
                <a:solidFill>
                  <a:schemeClr val="tx1"/>
                </a:solidFill>
                <a:latin typeface="+mn-lt"/>
              </a:rPr>
              <a:t>Click to 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74526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017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Always use: Stronger togeth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BA8263-C889-BF48-B49B-DC4E075436DB}"/>
              </a:ext>
            </a:extLst>
          </p:cNvPr>
          <p:cNvSpPr/>
          <p:nvPr/>
        </p:nvSpPr>
        <p:spPr>
          <a:xfrm>
            <a:off x="-1" y="604156"/>
            <a:ext cx="11511643" cy="509952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247EF9F-4D38-3C40-AB10-21208E9D2B44}"/>
              </a:ext>
            </a:extLst>
          </p:cNvPr>
          <p:cNvCxnSpPr/>
          <p:nvPr/>
        </p:nvCxnSpPr>
        <p:spPr>
          <a:xfrm>
            <a:off x="0" y="2190981"/>
            <a:ext cx="813162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3A799F8-F4C7-AF43-A5D4-53B9E2244333}"/>
              </a:ext>
            </a:extLst>
          </p:cNvPr>
          <p:cNvSpPr/>
          <p:nvPr/>
        </p:nvSpPr>
        <p:spPr>
          <a:xfrm>
            <a:off x="11511642" y="604156"/>
            <a:ext cx="146304" cy="50995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EC0B5D-1A1C-C444-9BDA-F717C0B6C75E}"/>
              </a:ext>
            </a:extLst>
          </p:cNvPr>
          <p:cNvSpPr txBox="1"/>
          <p:nvPr/>
        </p:nvSpPr>
        <p:spPr>
          <a:xfrm>
            <a:off x="7162800" y="6573582"/>
            <a:ext cx="4800600" cy="200055"/>
          </a:xfrm>
          <a:prstGeom prst="rect">
            <a:avLst/>
          </a:prstGeom>
          <a:noFill/>
        </p:spPr>
        <p:txBody>
          <a:bodyPr wrap="square" rtlCol="0">
            <a:spAutoFit/>
          </a:bodyPr>
          <a:lstStyle/>
          <a:p>
            <a:pPr algn="r"/>
            <a:r>
              <a:rPr lang="en-US" sz="700">
                <a:solidFill>
                  <a:schemeClr val="bg1"/>
                </a:solidFill>
              </a:rPr>
              <a:t>© Credit Union National Association 2021. All rights reserved. </a:t>
            </a:r>
          </a:p>
        </p:txBody>
      </p:sp>
      <p:pic>
        <p:nvPicPr>
          <p:cNvPr id="13" name="Picture 12" descr="A close up of a logo&#10;&#10;Description automatically generated">
            <a:extLst>
              <a:ext uri="{FF2B5EF4-FFF2-40B4-BE49-F238E27FC236}">
                <a16:creationId xmlns:a16="http://schemas.microsoft.com/office/drawing/2014/main" id="{9F940D44-494D-F24E-905B-FE699EBDF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14" name="Rectangle 13">
            <a:extLst>
              <a:ext uri="{FF2B5EF4-FFF2-40B4-BE49-F238E27FC236}">
                <a16:creationId xmlns:a16="http://schemas.microsoft.com/office/drawing/2014/main" id="{23DD2174-218E-A840-9527-88EFE73A955A}"/>
              </a:ext>
            </a:extLst>
          </p:cNvPr>
          <p:cNvSpPr/>
          <p:nvPr/>
        </p:nvSpPr>
        <p:spPr>
          <a:xfrm>
            <a:off x="838200" y="750441"/>
            <a:ext cx="10594521" cy="1446550"/>
          </a:xfrm>
          <a:prstGeom prst="rect">
            <a:avLst/>
          </a:prstGeom>
        </p:spPr>
        <p:txBody>
          <a:bodyPr wrap="square">
            <a:spAutoFit/>
          </a:bodyPr>
          <a:lstStyle/>
          <a:p>
            <a:r>
              <a:rPr lang="en-US" sz="4000">
                <a:solidFill>
                  <a:schemeClr val="accent1">
                    <a:lumMod val="75000"/>
                  </a:schemeClr>
                </a:solidFill>
                <a:latin typeface="Georgia"/>
              </a:rPr>
              <a:t>Stronger together: </a:t>
            </a:r>
            <a:r>
              <a:rPr lang="en-US" sz="2400">
                <a:solidFill>
                  <a:schemeClr val="accent1">
                    <a:lumMod val="75000"/>
                  </a:schemeClr>
                </a:solidFill>
                <a:latin typeface="+mn-lt"/>
              </a:rPr>
              <a:t>Through our combined strength and network with the state Leagues, we work so your credit union can focus on what’s most </a:t>
            </a:r>
            <a:r>
              <a:rPr lang="en-US" sz="2400" b="1">
                <a:solidFill>
                  <a:schemeClr val="accent1">
                    <a:lumMod val="75000"/>
                  </a:schemeClr>
                </a:solidFill>
                <a:latin typeface="+mn-lt"/>
              </a:rPr>
              <a:t>important</a:t>
            </a:r>
            <a:r>
              <a:rPr lang="en-US" sz="2400">
                <a:solidFill>
                  <a:schemeClr val="accent1">
                    <a:lumMod val="75000"/>
                  </a:schemeClr>
                </a:solidFill>
                <a:latin typeface="+mn-lt"/>
              </a:rPr>
              <a:t>: your members</a:t>
            </a:r>
            <a:endParaRPr lang="en-US" sz="2400"/>
          </a:p>
        </p:txBody>
      </p:sp>
      <p:sp>
        <p:nvSpPr>
          <p:cNvPr id="15" name="Rectangle 14">
            <a:extLst>
              <a:ext uri="{FF2B5EF4-FFF2-40B4-BE49-F238E27FC236}">
                <a16:creationId xmlns:a16="http://schemas.microsoft.com/office/drawing/2014/main" id="{7183CEC5-C10F-7A4D-8D4C-34B5459ACC83}"/>
              </a:ext>
            </a:extLst>
          </p:cNvPr>
          <p:cNvSpPr/>
          <p:nvPr/>
        </p:nvSpPr>
        <p:spPr>
          <a:xfrm>
            <a:off x="838199" y="2583518"/>
            <a:ext cx="10594521" cy="4154984"/>
          </a:xfrm>
          <a:prstGeom prst="rect">
            <a:avLst/>
          </a:prstGeom>
        </p:spPr>
        <p:txBody>
          <a:bodyPr wrap="square" numCol="2" spcCol="91440">
            <a:spAutoFit/>
          </a:bodyPr>
          <a:lstStyle/>
          <a:p>
            <a:pPr marL="342900" indent="-342900">
              <a:lnSpc>
                <a:spcPct val="100000"/>
              </a:lnSpc>
              <a:buFont typeface="Arial" panose="020B0604020202020204" pitchFamily="34" charset="0"/>
              <a:buChar char="•"/>
            </a:pPr>
            <a:r>
              <a:rPr lang="en-US" sz="2400" b="1">
                <a:latin typeface="+mn-lt"/>
              </a:rPr>
              <a:t>1CUNA</a:t>
            </a:r>
          </a:p>
          <a:p>
            <a:pPr marL="342900" indent="-342900">
              <a:lnSpc>
                <a:spcPct val="100000"/>
              </a:lnSpc>
              <a:buFont typeface="Arial" panose="020B0604020202020204" pitchFamily="34" charset="0"/>
              <a:buChar char="•"/>
            </a:pPr>
            <a:r>
              <a:rPr lang="en-US" sz="2400" b="1">
                <a:latin typeface="+mn-lt"/>
              </a:rPr>
              <a:t>50</a:t>
            </a:r>
            <a:r>
              <a:rPr lang="en-US" sz="2400">
                <a:latin typeface="+mn-lt"/>
              </a:rPr>
              <a:t> states and D.C</a:t>
            </a:r>
          </a:p>
          <a:p>
            <a:pPr marL="342900" indent="-342900">
              <a:lnSpc>
                <a:spcPct val="100000"/>
              </a:lnSpc>
              <a:buFont typeface="Arial" panose="020B0604020202020204" pitchFamily="34" charset="0"/>
              <a:buChar char="•"/>
            </a:pPr>
            <a:r>
              <a:rPr lang="en-US" sz="2400" b="1">
                <a:latin typeface="+mn-lt"/>
              </a:rPr>
              <a:t>5,300</a:t>
            </a:r>
            <a:r>
              <a:rPr lang="en-US" sz="2400">
                <a:latin typeface="+mn-lt"/>
              </a:rPr>
              <a:t> credit unions</a:t>
            </a:r>
          </a:p>
          <a:p>
            <a:pPr marL="342900" indent="-342900">
              <a:lnSpc>
                <a:spcPct val="100000"/>
              </a:lnSpc>
              <a:buFont typeface="Arial" panose="020B0604020202020204" pitchFamily="34" charset="0"/>
              <a:buChar char="•"/>
            </a:pPr>
            <a:r>
              <a:rPr lang="en-US" sz="2400" b="1">
                <a:latin typeface="+mn-lt"/>
              </a:rPr>
              <a:t>70,000</a:t>
            </a:r>
            <a:r>
              <a:rPr lang="en-US" sz="2400">
                <a:latin typeface="+mn-lt"/>
              </a:rPr>
              <a:t> board members</a:t>
            </a:r>
          </a:p>
          <a:p>
            <a:pPr marL="342900" indent="-342900">
              <a:lnSpc>
                <a:spcPct val="100000"/>
              </a:lnSpc>
              <a:buFont typeface="Arial" panose="020B0604020202020204" pitchFamily="34" charset="0"/>
              <a:buChar char="•"/>
            </a:pPr>
            <a:r>
              <a:rPr lang="en-US" sz="2400" b="1">
                <a:latin typeface="+mn-lt"/>
              </a:rPr>
              <a:t>5,000</a:t>
            </a:r>
            <a:r>
              <a:rPr lang="en-US" sz="2400">
                <a:latin typeface="+mn-lt"/>
              </a:rPr>
              <a:t> credit union service providers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a:latin typeface="+mn-lt"/>
              </a:rPr>
              <a:t>35</a:t>
            </a:r>
            <a:r>
              <a:rPr lang="en-US" sz="2400">
                <a:latin typeface="+mn-lt"/>
              </a:rPr>
              <a:t> Leagues</a:t>
            </a:r>
          </a:p>
          <a:p>
            <a:pPr marL="342900" indent="-342900">
              <a:lnSpc>
                <a:spcPct val="100000"/>
              </a:lnSpc>
              <a:buFont typeface="Arial" panose="020B0604020202020204" pitchFamily="34" charset="0"/>
              <a:buChar char="•"/>
            </a:pPr>
            <a:endParaRPr lang="en-US" sz="2400">
              <a:latin typeface="+mn-lt"/>
            </a:endParaRPr>
          </a:p>
          <a:p>
            <a:pPr marL="342900" indent="-342900">
              <a:lnSpc>
                <a:spcPct val="100000"/>
              </a:lnSpc>
              <a:buFont typeface="Arial" panose="020B0604020202020204" pitchFamily="34" charset="0"/>
              <a:buChar char="•"/>
            </a:pPr>
            <a:endParaRPr lang="en-US" sz="2400">
              <a:latin typeface="+mn-lt"/>
            </a:endParaRPr>
          </a:p>
          <a:p>
            <a:pPr marL="342900" indent="-342900">
              <a:lnSpc>
                <a:spcPct val="100000"/>
              </a:lnSpc>
              <a:buFont typeface="Arial" panose="020B0604020202020204" pitchFamily="34" charset="0"/>
              <a:buChar char="•"/>
            </a:pPr>
            <a:endParaRPr lang="en-US" sz="2400">
              <a:latin typeface="+mn-lt"/>
            </a:endParaRPr>
          </a:p>
          <a:p>
            <a:pPr marL="342900" indent="-342900">
              <a:lnSpc>
                <a:spcPct val="100000"/>
              </a:lnSpc>
              <a:buFont typeface="Arial" panose="020B0604020202020204" pitchFamily="34" charset="0"/>
              <a:buChar char="•"/>
            </a:pPr>
            <a:endParaRPr lang="en-US" sz="2400">
              <a:latin typeface="+mn-lt"/>
            </a:endParaRPr>
          </a:p>
          <a:p>
            <a:pPr marL="342900" indent="-342900">
              <a:lnSpc>
                <a:spcPct val="100000"/>
              </a:lnSpc>
              <a:buFont typeface="Arial" panose="020B0604020202020204" pitchFamily="34" charset="0"/>
              <a:buChar char="•"/>
            </a:pPr>
            <a:r>
              <a:rPr lang="en-US" sz="2400" b="1">
                <a:latin typeface="+mn-lt"/>
              </a:rPr>
              <a:t>115 million </a:t>
            </a:r>
            <a:r>
              <a:rPr lang="en-US" sz="2400">
                <a:latin typeface="+mn-lt"/>
              </a:rPr>
              <a:t>credit union members</a:t>
            </a:r>
          </a:p>
          <a:p>
            <a:pPr marL="342900" indent="-342900">
              <a:lnSpc>
                <a:spcPct val="100000"/>
              </a:lnSpc>
              <a:buFont typeface="Arial" panose="020B0604020202020204" pitchFamily="34" charset="0"/>
              <a:buChar char="•"/>
            </a:pPr>
            <a:r>
              <a:rPr lang="en-US" sz="2400" b="1">
                <a:latin typeface="+mn-lt"/>
              </a:rPr>
              <a:t>304,000</a:t>
            </a:r>
            <a:r>
              <a:rPr lang="en-US" sz="2400">
                <a:latin typeface="+mn-lt"/>
              </a:rPr>
              <a:t> credit union professionals</a:t>
            </a:r>
          </a:p>
          <a:p>
            <a:pPr marL="342900" indent="-342900">
              <a:lnSpc>
                <a:spcPct val="100000"/>
              </a:lnSpc>
              <a:buFont typeface="Arial" panose="020B0604020202020204" pitchFamily="34" charset="0"/>
              <a:buChar char="•"/>
            </a:pPr>
            <a:r>
              <a:rPr lang="en-US" sz="2400" b="1">
                <a:latin typeface="+mn-lt"/>
              </a:rPr>
              <a:t>11</a:t>
            </a:r>
            <a:r>
              <a:rPr lang="en-US" sz="2400">
                <a:latin typeface="+mn-lt"/>
              </a:rPr>
              <a:t> corporate credit unions</a:t>
            </a:r>
          </a:p>
          <a:p>
            <a:pPr marL="342900" indent="-342900">
              <a:lnSpc>
                <a:spcPct val="100000"/>
              </a:lnSpc>
              <a:buFont typeface="Arial" panose="020B0604020202020204" pitchFamily="34" charset="0"/>
              <a:buChar char="•"/>
            </a:pPr>
            <a:r>
              <a:rPr lang="en-US" sz="2400" b="1">
                <a:latin typeface="+mn-lt"/>
              </a:rPr>
              <a:t>950</a:t>
            </a:r>
            <a:r>
              <a:rPr lang="en-US" sz="2400">
                <a:latin typeface="+mn-lt"/>
              </a:rPr>
              <a:t> Credit union service organizations</a:t>
            </a:r>
          </a:p>
        </p:txBody>
      </p:sp>
    </p:spTree>
    <p:extLst>
      <p:ext uri="{BB962C8B-B14F-4D97-AF65-F5344CB8AC3E}">
        <p14:creationId xmlns:p14="http://schemas.microsoft.com/office/powerpoint/2010/main" val="2929638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Always use: CUNA membership">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875EB1-3075-6E45-918F-56BB990D2A56}"/>
              </a:ext>
            </a:extLst>
          </p:cNvPr>
          <p:cNvSpPr/>
          <p:nvPr/>
        </p:nvSpPr>
        <p:spPr>
          <a:xfrm>
            <a:off x="0" y="1524000"/>
            <a:ext cx="11582400" cy="438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A70661-34F0-714B-BC21-C88C5D2D17BC}"/>
              </a:ext>
            </a:extLst>
          </p:cNvPr>
          <p:cNvSpPr/>
          <p:nvPr/>
        </p:nvSpPr>
        <p:spPr>
          <a:xfrm>
            <a:off x="5143501" y="6051913"/>
            <a:ext cx="7048500" cy="481001"/>
          </a:xfrm>
          <a:prstGeom prst="rect">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18A37F-B2AC-A447-9634-D6FDA0E7C28F}"/>
              </a:ext>
            </a:extLst>
          </p:cNvPr>
          <p:cNvSpPr/>
          <p:nvPr/>
        </p:nvSpPr>
        <p:spPr>
          <a:xfrm>
            <a:off x="4191000" y="6123137"/>
            <a:ext cx="7620000" cy="338554"/>
          </a:xfrm>
          <a:prstGeom prst="rect">
            <a:avLst/>
          </a:prstGeom>
        </p:spPr>
        <p:txBody>
          <a:bodyPr wrap="square">
            <a:spAutoFit/>
          </a:bodyPr>
          <a:lstStyle/>
          <a:p>
            <a:pPr lvl="1" algn="r"/>
            <a:r>
              <a:rPr lang="en-US" sz="1600" b="1">
                <a:solidFill>
                  <a:sysClr val="windowText" lastClr="000000"/>
                </a:solidFill>
              </a:rPr>
              <a:t>Learn more about the power of membership at </a:t>
            </a:r>
            <a:r>
              <a:rPr lang="en-US" sz="1600" b="1" err="1">
                <a:solidFill>
                  <a:sysClr val="windowText" lastClr="000000"/>
                </a:solidFill>
              </a:rPr>
              <a:t>cuna.org</a:t>
            </a:r>
            <a:r>
              <a:rPr lang="en-US" sz="1600" b="1">
                <a:solidFill>
                  <a:sysClr val="windowText" lastClr="000000"/>
                </a:solidFill>
              </a:rPr>
              <a:t>/join</a:t>
            </a:r>
          </a:p>
        </p:txBody>
      </p:sp>
      <p:pic>
        <p:nvPicPr>
          <p:cNvPr id="12" name="Picture 11" descr="A close up of a logo&#10;&#10;Description automatically generated">
            <a:extLst>
              <a:ext uri="{FF2B5EF4-FFF2-40B4-BE49-F238E27FC236}">
                <a16:creationId xmlns:a16="http://schemas.microsoft.com/office/drawing/2014/main" id="{3806B0C1-F08F-8544-8E2E-2C7FA852C7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13" name="TextBox 12">
            <a:extLst>
              <a:ext uri="{FF2B5EF4-FFF2-40B4-BE49-F238E27FC236}">
                <a16:creationId xmlns:a16="http://schemas.microsoft.com/office/drawing/2014/main" id="{1BF2FA32-1580-284E-B506-350AFEB65D23}"/>
              </a:ext>
            </a:extLst>
          </p:cNvPr>
          <p:cNvSpPr txBox="1"/>
          <p:nvPr/>
        </p:nvSpPr>
        <p:spPr>
          <a:xfrm>
            <a:off x="7162800" y="6573582"/>
            <a:ext cx="4800600" cy="200055"/>
          </a:xfrm>
          <a:prstGeom prst="rect">
            <a:avLst/>
          </a:prstGeom>
          <a:noFill/>
        </p:spPr>
        <p:txBody>
          <a:bodyPr wrap="square" rtlCol="0">
            <a:spAutoFit/>
          </a:bodyPr>
          <a:lstStyle/>
          <a:p>
            <a:pPr algn="r"/>
            <a:r>
              <a:rPr lang="en-US" sz="700">
                <a:solidFill>
                  <a:schemeClr val="bg1"/>
                </a:solidFill>
              </a:rPr>
              <a:t>© Credit Union National Association 2021. All rights reserved. </a:t>
            </a:r>
          </a:p>
        </p:txBody>
      </p:sp>
      <p:sp>
        <p:nvSpPr>
          <p:cNvPr id="14" name="Rectangle 13">
            <a:extLst>
              <a:ext uri="{FF2B5EF4-FFF2-40B4-BE49-F238E27FC236}">
                <a16:creationId xmlns:a16="http://schemas.microsoft.com/office/drawing/2014/main" id="{A66348EB-CF5F-AB45-8818-0D192EE06354}"/>
              </a:ext>
            </a:extLst>
          </p:cNvPr>
          <p:cNvSpPr/>
          <p:nvPr/>
        </p:nvSpPr>
        <p:spPr>
          <a:xfrm>
            <a:off x="11582400" y="1523999"/>
            <a:ext cx="152400" cy="4381309"/>
          </a:xfrm>
          <a:prstGeom prst="rect">
            <a:avLst/>
          </a:prstGeom>
          <a:solidFill>
            <a:srgbClr val="D2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7034D5-DC72-DE40-AE37-69CA36007E23}"/>
              </a:ext>
            </a:extLst>
          </p:cNvPr>
          <p:cNvSpPr/>
          <p:nvPr/>
        </p:nvSpPr>
        <p:spPr>
          <a:xfrm>
            <a:off x="6515100" y="4038600"/>
            <a:ext cx="4686300" cy="1384995"/>
          </a:xfrm>
          <a:prstGeom prst="rect">
            <a:avLst/>
          </a:prstGeom>
        </p:spPr>
        <p:txBody>
          <a:bodyPr wrap="square">
            <a:spAutoFit/>
          </a:bodyPr>
          <a:lstStyle/>
          <a:p>
            <a:r>
              <a:rPr lang="en-US" sz="2800" b="1">
                <a:solidFill>
                  <a:sysClr val="windowText" lastClr="000000"/>
                </a:solidFill>
              </a:rPr>
              <a:t>Promote</a:t>
            </a:r>
          </a:p>
          <a:p>
            <a:r>
              <a:rPr lang="en-US" sz="2800">
                <a:solidFill>
                  <a:sysClr val="windowText" lastClr="000000"/>
                </a:solidFill>
              </a:rPr>
              <a:t>CUNA supports the credit union difference</a:t>
            </a:r>
          </a:p>
        </p:txBody>
      </p:sp>
      <p:sp>
        <p:nvSpPr>
          <p:cNvPr id="16" name="Rectangle 15">
            <a:extLst>
              <a:ext uri="{FF2B5EF4-FFF2-40B4-BE49-F238E27FC236}">
                <a16:creationId xmlns:a16="http://schemas.microsoft.com/office/drawing/2014/main" id="{ED71F87D-6395-834C-9365-2D92D7711757}"/>
              </a:ext>
            </a:extLst>
          </p:cNvPr>
          <p:cNvSpPr/>
          <p:nvPr/>
        </p:nvSpPr>
        <p:spPr>
          <a:xfrm>
            <a:off x="6470074" y="1752599"/>
            <a:ext cx="4883726" cy="1815882"/>
          </a:xfrm>
          <a:prstGeom prst="rect">
            <a:avLst/>
          </a:prstGeom>
        </p:spPr>
        <p:txBody>
          <a:bodyPr wrap="square">
            <a:spAutoFit/>
          </a:bodyPr>
          <a:lstStyle/>
          <a:p>
            <a:r>
              <a:rPr lang="en-US" sz="2800" b="1">
                <a:solidFill>
                  <a:sysClr val="windowText" lastClr="000000"/>
                </a:solidFill>
              </a:rPr>
              <a:t>Unify</a:t>
            </a:r>
          </a:p>
          <a:p>
            <a:r>
              <a:rPr lang="en-US" sz="2800">
                <a:solidFill>
                  <a:sysClr val="windowText" lastClr="000000"/>
                </a:solidFill>
              </a:rPr>
              <a:t>Unequaled network looking out for credit union best interests</a:t>
            </a:r>
          </a:p>
        </p:txBody>
      </p:sp>
      <p:sp>
        <p:nvSpPr>
          <p:cNvPr id="17" name="Rectangle 16">
            <a:extLst>
              <a:ext uri="{FF2B5EF4-FFF2-40B4-BE49-F238E27FC236}">
                <a16:creationId xmlns:a16="http://schemas.microsoft.com/office/drawing/2014/main" id="{75D9C82E-B9E4-7F4E-B735-B0D3163A6843}"/>
              </a:ext>
            </a:extLst>
          </p:cNvPr>
          <p:cNvSpPr/>
          <p:nvPr/>
        </p:nvSpPr>
        <p:spPr>
          <a:xfrm>
            <a:off x="838200" y="4023925"/>
            <a:ext cx="6096000" cy="1384995"/>
          </a:xfrm>
          <a:prstGeom prst="rect">
            <a:avLst/>
          </a:prstGeom>
        </p:spPr>
        <p:txBody>
          <a:bodyPr>
            <a:spAutoFit/>
          </a:bodyPr>
          <a:lstStyle/>
          <a:p>
            <a:r>
              <a:rPr lang="en-US" sz="2800" b="1">
                <a:solidFill>
                  <a:sysClr val="windowText" lastClr="000000"/>
                </a:solidFill>
              </a:rPr>
              <a:t>Advance</a:t>
            </a:r>
          </a:p>
          <a:p>
            <a:r>
              <a:rPr lang="en-US" sz="2800">
                <a:solidFill>
                  <a:sysClr val="windowText" lastClr="000000"/>
                </a:solidFill>
              </a:rPr>
              <a:t>Providing the tools to make service excellence a reality</a:t>
            </a:r>
          </a:p>
        </p:txBody>
      </p:sp>
      <p:pic>
        <p:nvPicPr>
          <p:cNvPr id="18" name="Picture 17">
            <a:extLst>
              <a:ext uri="{FF2B5EF4-FFF2-40B4-BE49-F238E27FC236}">
                <a16:creationId xmlns:a16="http://schemas.microsoft.com/office/drawing/2014/main" id="{3ED3CE39-3C2C-FA42-9DA5-CC86DC82B970}"/>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5398664" y="6166577"/>
            <a:ext cx="251671" cy="251671"/>
          </a:xfrm>
          <a:prstGeom prst="rect">
            <a:avLst/>
          </a:prstGeom>
          <a:noFill/>
          <a:ln>
            <a:noFill/>
          </a:ln>
        </p:spPr>
      </p:pic>
      <p:sp>
        <p:nvSpPr>
          <p:cNvPr id="19" name="Rectangle 18">
            <a:extLst>
              <a:ext uri="{FF2B5EF4-FFF2-40B4-BE49-F238E27FC236}">
                <a16:creationId xmlns:a16="http://schemas.microsoft.com/office/drawing/2014/main" id="{83C6BE15-F0C5-6342-9BE6-6C1526F1CCF6}"/>
              </a:ext>
            </a:extLst>
          </p:cNvPr>
          <p:cNvSpPr/>
          <p:nvPr/>
        </p:nvSpPr>
        <p:spPr>
          <a:xfrm>
            <a:off x="838200" y="1760855"/>
            <a:ext cx="4686300" cy="1815882"/>
          </a:xfrm>
          <a:prstGeom prst="rect">
            <a:avLst/>
          </a:prstGeom>
        </p:spPr>
        <p:txBody>
          <a:bodyPr wrap="square">
            <a:spAutoFit/>
          </a:bodyPr>
          <a:lstStyle/>
          <a:p>
            <a:pPr marL="0" indent="0">
              <a:lnSpc>
                <a:spcPct val="100000"/>
              </a:lnSpc>
              <a:buNone/>
            </a:pPr>
            <a:r>
              <a:rPr lang="en-US" sz="2800" b="1">
                <a:solidFill>
                  <a:sysClr val="windowText" lastClr="000000"/>
                </a:solidFill>
                <a:latin typeface="+mn-lt"/>
              </a:rPr>
              <a:t>Advocate</a:t>
            </a:r>
            <a:br>
              <a:rPr lang="en-US" sz="2800" b="1">
                <a:solidFill>
                  <a:sysClr val="windowText" lastClr="000000"/>
                </a:solidFill>
              </a:rPr>
            </a:br>
            <a:r>
              <a:rPr lang="en-US" sz="2800">
                <a:solidFill>
                  <a:sysClr val="windowText" lastClr="000000"/>
                </a:solidFill>
                <a:latin typeface="+mn-lt"/>
              </a:rPr>
              <a:t>Advocacy lies at the heart of everything we do for our members</a:t>
            </a:r>
          </a:p>
        </p:txBody>
      </p:sp>
      <p:sp>
        <p:nvSpPr>
          <p:cNvPr id="3" name="Rectangle 2">
            <a:extLst>
              <a:ext uri="{FF2B5EF4-FFF2-40B4-BE49-F238E27FC236}">
                <a16:creationId xmlns:a16="http://schemas.microsoft.com/office/drawing/2014/main" id="{033F1836-235D-6C41-BE2C-6A51E85DDA6E}"/>
              </a:ext>
            </a:extLst>
          </p:cNvPr>
          <p:cNvSpPr/>
          <p:nvPr/>
        </p:nvSpPr>
        <p:spPr>
          <a:xfrm>
            <a:off x="832164" y="607955"/>
            <a:ext cx="10429458" cy="769441"/>
          </a:xfrm>
          <a:prstGeom prst="rect">
            <a:avLst/>
          </a:prstGeom>
        </p:spPr>
        <p:txBody>
          <a:bodyPr wrap="none">
            <a:spAutoFit/>
          </a:bodyPr>
          <a:lstStyle/>
          <a:p>
            <a:r>
              <a:rPr lang="en-US" sz="4400">
                <a:solidFill>
                  <a:schemeClr val="bg1"/>
                </a:solidFill>
                <a:latin typeface="Georgia" panose="02040502050405020303" pitchFamily="18" charset="0"/>
              </a:rPr>
              <a:t>Powered by purpose: CUNA membership</a:t>
            </a:r>
            <a:endParaRPr lang="en-US" sz="4400">
              <a:latin typeface="Georgia" panose="02040502050405020303" pitchFamily="18" charset="0"/>
            </a:endParaRPr>
          </a:p>
        </p:txBody>
      </p:sp>
    </p:spTree>
    <p:extLst>
      <p:ext uri="{BB962C8B-B14F-4D97-AF65-F5344CB8AC3E}">
        <p14:creationId xmlns:p14="http://schemas.microsoft.com/office/powerpoint/2010/main" val="689620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Always-use: 360 advocacy">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black, sitting, computer, red&#10;&#10;Description automatically generated">
            <a:extLst>
              <a:ext uri="{FF2B5EF4-FFF2-40B4-BE49-F238E27FC236}">
                <a16:creationId xmlns:a16="http://schemas.microsoft.com/office/drawing/2014/main" id="{31DA2AA8-5363-1841-B1C7-B58194F685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448" y="4800600"/>
            <a:ext cx="12192000" cy="2057400"/>
          </a:xfrm>
          <a:prstGeom prst="rect">
            <a:avLst/>
          </a:prstGeom>
        </p:spPr>
      </p:pic>
      <p:sp>
        <p:nvSpPr>
          <p:cNvPr id="11" name="Rectangle 10">
            <a:extLst>
              <a:ext uri="{FF2B5EF4-FFF2-40B4-BE49-F238E27FC236}">
                <a16:creationId xmlns:a16="http://schemas.microsoft.com/office/drawing/2014/main" id="{AEA025FE-1DE8-BD48-A512-F2B41C656F3B}"/>
              </a:ext>
            </a:extLst>
          </p:cNvPr>
          <p:cNvSpPr/>
          <p:nvPr/>
        </p:nvSpPr>
        <p:spPr>
          <a:xfrm>
            <a:off x="0" y="1828800"/>
            <a:ext cx="11353800" cy="3733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E04A78-C9C7-5545-9AE5-EA314DCECB23}"/>
              </a:ext>
            </a:extLst>
          </p:cNvPr>
          <p:cNvSpPr/>
          <p:nvPr/>
        </p:nvSpPr>
        <p:spPr>
          <a:xfrm>
            <a:off x="11277600" y="1828800"/>
            <a:ext cx="152400" cy="3733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food&#10;&#10;Description automatically generated">
            <a:extLst>
              <a:ext uri="{FF2B5EF4-FFF2-40B4-BE49-F238E27FC236}">
                <a16:creationId xmlns:a16="http://schemas.microsoft.com/office/drawing/2014/main" id="{5C654FC8-D34E-934A-8F47-6B34D5DCAC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
        <p:nvSpPr>
          <p:cNvPr id="16" name="TextBox 15">
            <a:extLst>
              <a:ext uri="{FF2B5EF4-FFF2-40B4-BE49-F238E27FC236}">
                <a16:creationId xmlns:a16="http://schemas.microsoft.com/office/drawing/2014/main" id="{D64E29E1-F6D5-F241-ACA6-85EDFA8AE972}"/>
              </a:ext>
            </a:extLst>
          </p:cNvPr>
          <p:cNvSpPr txBox="1"/>
          <p:nvPr/>
        </p:nvSpPr>
        <p:spPr>
          <a:xfrm>
            <a:off x="7162800" y="6573582"/>
            <a:ext cx="4800600" cy="200055"/>
          </a:xfrm>
          <a:prstGeom prst="rect">
            <a:avLst/>
          </a:prstGeom>
          <a:noFill/>
        </p:spPr>
        <p:txBody>
          <a:bodyPr wrap="square" rtlCol="0">
            <a:spAutoFit/>
          </a:bodyPr>
          <a:lstStyle/>
          <a:p>
            <a:pPr algn="r"/>
            <a:r>
              <a:rPr lang="en-US" sz="700">
                <a:solidFill>
                  <a:schemeClr val="accent2"/>
                </a:solidFill>
              </a:rPr>
              <a:t>© Credit Union National Association 2021. All rights reserved. </a:t>
            </a:r>
          </a:p>
        </p:txBody>
      </p:sp>
      <p:sp>
        <p:nvSpPr>
          <p:cNvPr id="17" name="Rectangle 16">
            <a:extLst>
              <a:ext uri="{FF2B5EF4-FFF2-40B4-BE49-F238E27FC236}">
                <a16:creationId xmlns:a16="http://schemas.microsoft.com/office/drawing/2014/main" id="{BC8D2E9E-4CB4-DE43-ABDA-C028756314ED}"/>
              </a:ext>
            </a:extLst>
          </p:cNvPr>
          <p:cNvSpPr/>
          <p:nvPr/>
        </p:nvSpPr>
        <p:spPr>
          <a:xfrm>
            <a:off x="838200" y="605583"/>
            <a:ext cx="9648795" cy="769441"/>
          </a:xfrm>
          <a:prstGeom prst="rect">
            <a:avLst/>
          </a:prstGeom>
        </p:spPr>
        <p:txBody>
          <a:bodyPr wrap="none">
            <a:spAutoFit/>
          </a:bodyPr>
          <a:lstStyle/>
          <a:p>
            <a:r>
              <a:rPr lang="en-US" sz="4400">
                <a:solidFill>
                  <a:schemeClr val="accent1"/>
                </a:solidFill>
                <a:latin typeface="Georgia" panose="02040502050405020303" pitchFamily="18" charset="0"/>
              </a:rPr>
              <a:t>Champion for America’s credit unions</a:t>
            </a:r>
          </a:p>
        </p:txBody>
      </p:sp>
      <p:sp>
        <p:nvSpPr>
          <p:cNvPr id="18" name="Rectangle 17">
            <a:extLst>
              <a:ext uri="{FF2B5EF4-FFF2-40B4-BE49-F238E27FC236}">
                <a16:creationId xmlns:a16="http://schemas.microsoft.com/office/drawing/2014/main" id="{565393B5-877F-DA45-8229-0DC9A54DD9D4}"/>
              </a:ext>
            </a:extLst>
          </p:cNvPr>
          <p:cNvSpPr/>
          <p:nvPr/>
        </p:nvSpPr>
        <p:spPr>
          <a:xfrm>
            <a:off x="914400" y="2316096"/>
            <a:ext cx="10439400" cy="2677656"/>
          </a:xfrm>
          <a:prstGeom prst="rect">
            <a:avLst/>
          </a:prstGeom>
        </p:spPr>
        <p:txBody>
          <a:bodyPr wrap="square">
            <a:spAutoFit/>
          </a:bodyPr>
          <a:lstStyle/>
          <a:p>
            <a:pPr marL="0" indent="0">
              <a:buNone/>
            </a:pPr>
            <a:r>
              <a:rPr lang="en-US" sz="2800">
                <a:solidFill>
                  <a:schemeClr val="bg1"/>
                </a:solidFill>
              </a:rPr>
              <a:t>CUNA is the largest national association, and the only one that </a:t>
            </a:r>
            <a:r>
              <a:rPr lang="en-US" sz="2800" b="1">
                <a:solidFill>
                  <a:schemeClr val="bg1"/>
                </a:solidFill>
              </a:rPr>
              <a:t>advocates</a:t>
            </a:r>
            <a:r>
              <a:rPr lang="en-US" sz="2800">
                <a:solidFill>
                  <a:schemeClr val="bg1"/>
                </a:solidFill>
              </a:rPr>
              <a:t> on behalf of all of America’s credit unions. Together with the leagues, we work tirelessly to </a:t>
            </a:r>
            <a:r>
              <a:rPr lang="en-US" sz="2800" b="1">
                <a:solidFill>
                  <a:schemeClr val="bg1"/>
                </a:solidFill>
              </a:rPr>
              <a:t>support, protect, unify</a:t>
            </a:r>
            <a:r>
              <a:rPr lang="en-US" sz="2800">
                <a:solidFill>
                  <a:schemeClr val="bg1"/>
                </a:solidFill>
              </a:rPr>
              <a:t> and </a:t>
            </a:r>
            <a:r>
              <a:rPr lang="en-US" sz="2800" b="1">
                <a:solidFill>
                  <a:schemeClr val="bg1"/>
                </a:solidFill>
              </a:rPr>
              <a:t>advance</a:t>
            </a:r>
            <a:r>
              <a:rPr lang="en-US" sz="2800">
                <a:solidFill>
                  <a:schemeClr val="bg1"/>
                </a:solidFill>
              </a:rPr>
              <a:t> the credit union movement.</a:t>
            </a:r>
          </a:p>
          <a:p>
            <a:pPr marL="0" indent="0">
              <a:buNone/>
            </a:pPr>
            <a:endParaRPr lang="en-US" sz="2800">
              <a:solidFill>
                <a:schemeClr val="bg1"/>
              </a:solidFill>
            </a:endParaRPr>
          </a:p>
          <a:p>
            <a:pPr marL="0" indent="0">
              <a:buNone/>
            </a:pPr>
            <a:r>
              <a:rPr lang="en-US" sz="2800">
                <a:solidFill>
                  <a:schemeClr val="bg1"/>
                </a:solidFill>
              </a:rPr>
              <a:t>It’s what we do together that sets us apart. </a:t>
            </a:r>
          </a:p>
        </p:txBody>
      </p:sp>
    </p:spTree>
    <p:extLst>
      <p:ext uri="{BB962C8B-B14F-4D97-AF65-F5344CB8AC3E}">
        <p14:creationId xmlns:p14="http://schemas.microsoft.com/office/powerpoint/2010/main" val="716021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Always use: 360 Advocacy">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0180320" y="6431280"/>
            <a:ext cx="2011680" cy="37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1676" y="2790075"/>
            <a:ext cx="4104554" cy="1478866"/>
          </a:xfrm>
          <a:prstGeom prst="rect">
            <a:avLst/>
          </a:prstGeom>
          <a:noFill/>
        </p:spPr>
        <p:txBody>
          <a:bodyPr wrap="square" rtlCol="0">
            <a:spAutoFit/>
          </a:bodyPr>
          <a:lstStyle/>
          <a:p>
            <a:pPr lvl="0">
              <a:lnSpc>
                <a:spcPct val="110000"/>
              </a:lnSpc>
              <a:spcAft>
                <a:spcPts val="1200"/>
              </a:spcAft>
            </a:pPr>
            <a:r>
              <a:rPr lang="en-US" sz="2800">
                <a:solidFill>
                  <a:schemeClr val="accent1"/>
                </a:solidFill>
                <a:latin typeface="Georgia" panose="02040502050405020303" pitchFamily="18" charset="0"/>
              </a:rPr>
              <a:t>Fierce advocacy lies at the heart of everything we do for our members. </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6053" t="12465" r="11600" b="9751"/>
          <a:stretch/>
        </p:blipFill>
        <p:spPr>
          <a:xfrm>
            <a:off x="4816230" y="9054"/>
            <a:ext cx="7375770" cy="6858000"/>
          </a:xfrm>
          <a:prstGeom prst="rect">
            <a:avLst/>
          </a:prstGeom>
        </p:spPr>
      </p:pic>
      <p:sp>
        <p:nvSpPr>
          <p:cNvPr id="4" name="TextBox 3"/>
          <p:cNvSpPr txBox="1"/>
          <p:nvPr/>
        </p:nvSpPr>
        <p:spPr>
          <a:xfrm>
            <a:off x="10450818" y="6555223"/>
            <a:ext cx="1720343" cy="276999"/>
          </a:xfrm>
          <a:prstGeom prst="rect">
            <a:avLst/>
          </a:prstGeom>
          <a:noFill/>
        </p:spPr>
        <p:txBody>
          <a:bodyPr wrap="none" rtlCol="0">
            <a:spAutoFit/>
          </a:bodyPr>
          <a:lstStyle/>
          <a:p>
            <a:r>
              <a:rPr lang="en-US" sz="600">
                <a:solidFill>
                  <a:srgbClr val="A7A9AB"/>
                </a:solidFill>
              </a:rPr>
              <a:t>© Credit Union National</a:t>
            </a:r>
            <a:r>
              <a:rPr lang="en-US" sz="600" baseline="0">
                <a:solidFill>
                  <a:srgbClr val="A7A9AB"/>
                </a:solidFill>
              </a:rPr>
              <a:t> Association 2021.</a:t>
            </a:r>
          </a:p>
          <a:p>
            <a:pPr algn="r"/>
            <a:r>
              <a:rPr lang="en-US" sz="600" baseline="0">
                <a:solidFill>
                  <a:srgbClr val="A7A9AB"/>
                </a:solidFill>
              </a:rPr>
              <a:t>All rights reserved.</a:t>
            </a:r>
            <a:endParaRPr lang="en-US" sz="600">
              <a:solidFill>
                <a:srgbClr val="A7A9AB"/>
              </a:solidFill>
            </a:endParaRPr>
          </a:p>
        </p:txBody>
      </p:sp>
      <p:pic>
        <p:nvPicPr>
          <p:cNvPr id="7" name="Picture 6" descr="A picture containing food&#10;&#10;Description automatically generated">
            <a:extLst>
              <a:ext uri="{FF2B5EF4-FFF2-40B4-BE49-F238E27FC236}">
                <a16:creationId xmlns:a16="http://schemas.microsoft.com/office/drawing/2014/main" id="{DFAB5D43-3B64-DB43-8FBB-BD2DA6E049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Tree>
    <p:extLst>
      <p:ext uri="{BB962C8B-B14F-4D97-AF65-F5344CB8AC3E}">
        <p14:creationId xmlns:p14="http://schemas.microsoft.com/office/powerpoint/2010/main" val="3238114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0" y="0"/>
            <a:ext cx="306977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76600" y="1371600"/>
            <a:ext cx="8444591" cy="2743200"/>
          </a:xfrm>
        </p:spPr>
        <p:txBody>
          <a:bodyPr anchor="b">
            <a:normAutofit/>
          </a:bodyPr>
          <a:lstStyle>
            <a:lvl1pPr algn="l">
              <a:defRPr sz="6000">
                <a:solidFill>
                  <a:schemeClr val="accent1"/>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276600" y="4419600"/>
            <a:ext cx="8444592" cy="1143001"/>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0" y="1333499"/>
            <a:ext cx="174170"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09"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1"/>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accent2"/>
                </a:solidFill>
              </a:rPr>
              <a:t>© Credit Union National Association 2021. All rights reserved. </a:t>
            </a:r>
          </a:p>
        </p:txBody>
      </p:sp>
      <p:pic>
        <p:nvPicPr>
          <p:cNvPr id="12" name="Picture 11">
            <a:extLst>
              <a:ext uri="{FF2B5EF4-FFF2-40B4-BE49-F238E27FC236}">
                <a16:creationId xmlns:a16="http://schemas.microsoft.com/office/drawing/2014/main" id="{BB56D1C9-6609-45D3-BFDD-73E0E499DF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10800" y="163688"/>
            <a:ext cx="1752600" cy="249144"/>
          </a:xfrm>
          <a:prstGeom prst="rect">
            <a:avLst/>
          </a:prstGeom>
        </p:spPr>
      </p:pic>
    </p:spTree>
    <p:extLst>
      <p:ext uri="{BB962C8B-B14F-4D97-AF65-F5344CB8AC3E}">
        <p14:creationId xmlns:p14="http://schemas.microsoft.com/office/powerpoint/2010/main" val="402306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Logo: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CDB73773-3D79-654E-8044-42A5E9EACF4F}"/>
              </a:ext>
            </a:extLst>
          </p:cNvPr>
          <p:cNvSpPr/>
          <p:nvPr userDrawn="1"/>
        </p:nvSpPr>
        <p:spPr>
          <a:xfrm>
            <a:off x="0" y="1371600"/>
            <a:ext cx="228600"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130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solidFill>
          <a:srgbClr val="D5DD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0C8E13D1-5A5D-A741-A2F4-D22F88870602}"/>
              </a:ext>
            </a:extLst>
          </p:cNvPr>
          <p:cNvSpPr/>
          <p:nvPr userDrawn="1"/>
        </p:nvSpPr>
        <p:spPr>
          <a:xfrm>
            <a:off x="0" y="1371600"/>
            <a:ext cx="228600"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541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3101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4"/>
            <a:ext cx="5181600" cy="347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99924"/>
            <a:ext cx="5181600" cy="347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276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30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4"/>
            <a:ext cx="5181600" cy="347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99924"/>
            <a:ext cx="5181600" cy="347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569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0206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7238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267913"/>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68606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78047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38"/>
            <a:ext cx="10515600" cy="2852737"/>
          </a:xfrm>
        </p:spPr>
        <p:txBody>
          <a:bodyPr anchor="b">
            <a:normAutofit/>
          </a:bodyPr>
          <a:lstStyle>
            <a:lvl1pPr>
              <a:defRPr sz="6000"/>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5"/>
            <a:ext cx="10515600" cy="1389305"/>
          </a:xfrm>
        </p:spPr>
        <p:txBody>
          <a:bodyPr/>
          <a:lstStyle/>
          <a:p>
            <a:pPr marL="0" lvl="0" indent="0">
              <a:buNone/>
            </a:pPr>
            <a:r>
              <a:rPr lang="en-US" i="0">
                <a:solidFill>
                  <a:schemeClr val="tx1"/>
                </a:solidFill>
                <a:latin typeface="+mn-lt"/>
              </a:rPr>
              <a:t>Click to 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676390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ways use: Stronger together">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BA8263-C889-BF48-B49B-DC4E075436DB}"/>
              </a:ext>
            </a:extLst>
          </p:cNvPr>
          <p:cNvSpPr/>
          <p:nvPr userDrawn="1"/>
        </p:nvSpPr>
        <p:spPr>
          <a:xfrm>
            <a:off x="-1" y="604156"/>
            <a:ext cx="11511643" cy="509952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247EF9F-4D38-3C40-AB10-21208E9D2B44}"/>
              </a:ext>
            </a:extLst>
          </p:cNvPr>
          <p:cNvCxnSpPr/>
          <p:nvPr userDrawn="1"/>
        </p:nvCxnSpPr>
        <p:spPr>
          <a:xfrm>
            <a:off x="0" y="2190981"/>
            <a:ext cx="813162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3A799F8-F4C7-AF43-A5D4-53B9E2244333}"/>
              </a:ext>
            </a:extLst>
          </p:cNvPr>
          <p:cNvSpPr/>
          <p:nvPr userDrawn="1"/>
        </p:nvSpPr>
        <p:spPr>
          <a:xfrm>
            <a:off x="11511642" y="604156"/>
            <a:ext cx="146304" cy="50995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EC0B5D-1A1C-C444-9BDA-F717C0B6C75E}"/>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bg1"/>
                </a:solidFill>
              </a:rPr>
              <a:t>© Credit Union National Association 2021. All rights reserved. </a:t>
            </a:r>
          </a:p>
        </p:txBody>
      </p:sp>
      <p:pic>
        <p:nvPicPr>
          <p:cNvPr id="13" name="Picture 12" descr="A close up of a logo&#10;&#10;Description automatically generated">
            <a:extLst>
              <a:ext uri="{FF2B5EF4-FFF2-40B4-BE49-F238E27FC236}">
                <a16:creationId xmlns:a16="http://schemas.microsoft.com/office/drawing/2014/main" id="{9F940D44-494D-F24E-905B-FE699EBDF7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14" name="Rectangle 13">
            <a:extLst>
              <a:ext uri="{FF2B5EF4-FFF2-40B4-BE49-F238E27FC236}">
                <a16:creationId xmlns:a16="http://schemas.microsoft.com/office/drawing/2014/main" id="{23DD2174-218E-A840-9527-88EFE73A955A}"/>
              </a:ext>
            </a:extLst>
          </p:cNvPr>
          <p:cNvSpPr/>
          <p:nvPr userDrawn="1"/>
        </p:nvSpPr>
        <p:spPr>
          <a:xfrm>
            <a:off x="838200" y="750441"/>
            <a:ext cx="10594521" cy="1446550"/>
          </a:xfrm>
          <a:prstGeom prst="rect">
            <a:avLst/>
          </a:prstGeom>
        </p:spPr>
        <p:txBody>
          <a:bodyPr wrap="square">
            <a:spAutoFit/>
          </a:bodyPr>
          <a:lstStyle/>
          <a:p>
            <a:r>
              <a:rPr lang="en-US" sz="4000" dirty="0">
                <a:solidFill>
                  <a:schemeClr val="accent1">
                    <a:lumMod val="75000"/>
                  </a:schemeClr>
                </a:solidFill>
                <a:latin typeface="Georgia"/>
              </a:rPr>
              <a:t>Stronger together: </a:t>
            </a:r>
            <a:r>
              <a:rPr lang="en-US" sz="2400" dirty="0">
                <a:solidFill>
                  <a:schemeClr val="accent1">
                    <a:lumMod val="75000"/>
                  </a:schemeClr>
                </a:solidFill>
                <a:latin typeface="+mn-lt"/>
              </a:rPr>
              <a:t>Through our combined strength and network with the state Leagues, we work so your credit union can focus on what’s most </a:t>
            </a:r>
            <a:r>
              <a:rPr lang="en-US" sz="2400" b="1" dirty="0">
                <a:solidFill>
                  <a:schemeClr val="accent1">
                    <a:lumMod val="75000"/>
                  </a:schemeClr>
                </a:solidFill>
                <a:latin typeface="+mn-lt"/>
              </a:rPr>
              <a:t>important</a:t>
            </a:r>
            <a:r>
              <a:rPr lang="en-US" sz="2400" dirty="0">
                <a:solidFill>
                  <a:schemeClr val="accent1">
                    <a:lumMod val="75000"/>
                  </a:schemeClr>
                </a:solidFill>
                <a:latin typeface="+mn-lt"/>
              </a:rPr>
              <a:t>: your members</a:t>
            </a:r>
            <a:endParaRPr lang="en-US" sz="2400" dirty="0"/>
          </a:p>
        </p:txBody>
      </p:sp>
      <p:sp>
        <p:nvSpPr>
          <p:cNvPr id="15" name="Rectangle 14">
            <a:extLst>
              <a:ext uri="{FF2B5EF4-FFF2-40B4-BE49-F238E27FC236}">
                <a16:creationId xmlns:a16="http://schemas.microsoft.com/office/drawing/2014/main" id="{7183CEC5-C10F-7A4D-8D4C-34B5459ACC83}"/>
              </a:ext>
            </a:extLst>
          </p:cNvPr>
          <p:cNvSpPr/>
          <p:nvPr userDrawn="1"/>
        </p:nvSpPr>
        <p:spPr>
          <a:xfrm>
            <a:off x="838199" y="2583518"/>
            <a:ext cx="10594521" cy="4154984"/>
          </a:xfrm>
          <a:prstGeom prst="rect">
            <a:avLst/>
          </a:prstGeom>
        </p:spPr>
        <p:txBody>
          <a:bodyPr wrap="square" numCol="2" spcCol="91440">
            <a:spAutoFit/>
          </a:bodyPr>
          <a:lstStyle/>
          <a:p>
            <a:pPr marL="342900" indent="-342900">
              <a:lnSpc>
                <a:spcPct val="100000"/>
              </a:lnSpc>
              <a:buFont typeface="Arial" panose="020B0604020202020204" pitchFamily="34" charset="0"/>
              <a:buChar char="•"/>
            </a:pPr>
            <a:r>
              <a:rPr lang="en-US" sz="2400" b="1" dirty="0">
                <a:latin typeface="+mn-lt"/>
              </a:rPr>
              <a:t>1CUNA</a:t>
            </a:r>
          </a:p>
          <a:p>
            <a:pPr marL="342900" indent="-342900">
              <a:lnSpc>
                <a:spcPct val="100000"/>
              </a:lnSpc>
              <a:buFont typeface="Arial" panose="020B0604020202020204" pitchFamily="34" charset="0"/>
              <a:buChar char="•"/>
            </a:pPr>
            <a:r>
              <a:rPr lang="en-US" sz="2400" b="1" dirty="0">
                <a:latin typeface="+mn-lt"/>
              </a:rPr>
              <a:t>50</a:t>
            </a:r>
            <a:r>
              <a:rPr lang="en-US" sz="2400" dirty="0">
                <a:latin typeface="+mn-lt"/>
              </a:rPr>
              <a:t> states and D.C</a:t>
            </a:r>
          </a:p>
          <a:p>
            <a:pPr marL="342900" indent="-342900">
              <a:lnSpc>
                <a:spcPct val="100000"/>
              </a:lnSpc>
              <a:buFont typeface="Arial" panose="020B0604020202020204" pitchFamily="34" charset="0"/>
              <a:buChar char="•"/>
            </a:pPr>
            <a:r>
              <a:rPr lang="en-US" sz="2400" b="1" dirty="0">
                <a:latin typeface="+mn-lt"/>
              </a:rPr>
              <a:t>5,300</a:t>
            </a:r>
            <a:r>
              <a:rPr lang="en-US" sz="2400" dirty="0">
                <a:latin typeface="+mn-lt"/>
              </a:rPr>
              <a:t> credit unions</a:t>
            </a:r>
          </a:p>
          <a:p>
            <a:pPr marL="342900" indent="-342900">
              <a:lnSpc>
                <a:spcPct val="100000"/>
              </a:lnSpc>
              <a:buFont typeface="Arial" panose="020B0604020202020204" pitchFamily="34" charset="0"/>
              <a:buChar char="•"/>
            </a:pPr>
            <a:r>
              <a:rPr lang="en-US" sz="2400" b="1" dirty="0">
                <a:latin typeface="+mn-lt"/>
              </a:rPr>
              <a:t>70,000</a:t>
            </a:r>
            <a:r>
              <a:rPr lang="en-US" sz="2400" dirty="0">
                <a:latin typeface="+mn-lt"/>
              </a:rPr>
              <a:t> board members</a:t>
            </a:r>
          </a:p>
          <a:p>
            <a:pPr marL="342900" indent="-342900">
              <a:lnSpc>
                <a:spcPct val="100000"/>
              </a:lnSpc>
              <a:buFont typeface="Arial" panose="020B0604020202020204" pitchFamily="34" charset="0"/>
              <a:buChar char="•"/>
            </a:pPr>
            <a:r>
              <a:rPr lang="en-US" sz="2400" b="1" dirty="0">
                <a:latin typeface="+mn-lt"/>
              </a:rPr>
              <a:t>5,000</a:t>
            </a:r>
            <a:r>
              <a:rPr lang="en-US" sz="2400" dirty="0">
                <a:latin typeface="+mn-lt"/>
              </a:rPr>
              <a:t> credit union service providers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latin typeface="+mn-lt"/>
              </a:rPr>
              <a:t>35</a:t>
            </a:r>
            <a:r>
              <a:rPr lang="en-US" sz="2400" dirty="0">
                <a:latin typeface="+mn-lt"/>
              </a:rPr>
              <a:t> Leagues</a:t>
            </a:r>
          </a:p>
          <a:p>
            <a:pPr marL="342900" indent="-342900">
              <a:lnSpc>
                <a:spcPct val="100000"/>
              </a:lnSpc>
              <a:buFont typeface="Arial" panose="020B0604020202020204" pitchFamily="34" charset="0"/>
              <a:buChar char="•"/>
            </a:pPr>
            <a:endParaRPr lang="en-US" sz="2400" dirty="0">
              <a:latin typeface="+mn-lt"/>
            </a:endParaRPr>
          </a:p>
          <a:p>
            <a:pPr marL="342900" indent="-342900">
              <a:lnSpc>
                <a:spcPct val="100000"/>
              </a:lnSpc>
              <a:buFont typeface="Arial" panose="020B0604020202020204" pitchFamily="34" charset="0"/>
              <a:buChar char="•"/>
            </a:pPr>
            <a:endParaRPr lang="en-US" sz="2400" dirty="0">
              <a:latin typeface="+mn-lt"/>
            </a:endParaRPr>
          </a:p>
          <a:p>
            <a:pPr marL="342900" indent="-342900">
              <a:lnSpc>
                <a:spcPct val="100000"/>
              </a:lnSpc>
              <a:buFont typeface="Arial" panose="020B0604020202020204" pitchFamily="34" charset="0"/>
              <a:buChar char="•"/>
            </a:pPr>
            <a:endParaRPr lang="en-US" sz="2400" dirty="0">
              <a:latin typeface="+mn-lt"/>
            </a:endParaRPr>
          </a:p>
          <a:p>
            <a:pPr marL="342900" indent="-342900">
              <a:lnSpc>
                <a:spcPct val="100000"/>
              </a:lnSpc>
              <a:buFont typeface="Arial" panose="020B0604020202020204" pitchFamily="34" charset="0"/>
              <a:buChar char="•"/>
            </a:pPr>
            <a:endParaRPr lang="en-US" sz="2400" dirty="0">
              <a:latin typeface="+mn-lt"/>
            </a:endParaRPr>
          </a:p>
          <a:p>
            <a:pPr marL="342900" indent="-342900">
              <a:lnSpc>
                <a:spcPct val="100000"/>
              </a:lnSpc>
              <a:buFont typeface="Arial" panose="020B0604020202020204" pitchFamily="34" charset="0"/>
              <a:buChar char="•"/>
            </a:pPr>
            <a:r>
              <a:rPr lang="en-US" sz="2400" b="1" dirty="0">
                <a:latin typeface="+mn-lt"/>
              </a:rPr>
              <a:t>115 million </a:t>
            </a:r>
            <a:r>
              <a:rPr lang="en-US" sz="2400" dirty="0">
                <a:latin typeface="+mn-lt"/>
              </a:rPr>
              <a:t>credit union members</a:t>
            </a:r>
          </a:p>
          <a:p>
            <a:pPr marL="342900" indent="-342900">
              <a:lnSpc>
                <a:spcPct val="100000"/>
              </a:lnSpc>
              <a:buFont typeface="Arial" panose="020B0604020202020204" pitchFamily="34" charset="0"/>
              <a:buChar char="•"/>
            </a:pPr>
            <a:r>
              <a:rPr lang="en-US" sz="2400" b="1" dirty="0">
                <a:latin typeface="+mn-lt"/>
              </a:rPr>
              <a:t>304,000</a:t>
            </a:r>
            <a:r>
              <a:rPr lang="en-US" sz="2400" dirty="0">
                <a:latin typeface="+mn-lt"/>
              </a:rPr>
              <a:t> credit union professionals</a:t>
            </a:r>
          </a:p>
          <a:p>
            <a:pPr marL="342900" indent="-342900">
              <a:lnSpc>
                <a:spcPct val="100000"/>
              </a:lnSpc>
              <a:buFont typeface="Arial" panose="020B0604020202020204" pitchFamily="34" charset="0"/>
              <a:buChar char="•"/>
            </a:pPr>
            <a:r>
              <a:rPr lang="en-US" sz="2400" b="1" dirty="0">
                <a:latin typeface="+mn-lt"/>
              </a:rPr>
              <a:t>11</a:t>
            </a:r>
            <a:r>
              <a:rPr lang="en-US" sz="2400" dirty="0">
                <a:latin typeface="+mn-lt"/>
              </a:rPr>
              <a:t> corporate credit unions</a:t>
            </a:r>
          </a:p>
          <a:p>
            <a:pPr marL="342900" indent="-342900">
              <a:lnSpc>
                <a:spcPct val="100000"/>
              </a:lnSpc>
              <a:buFont typeface="Arial" panose="020B0604020202020204" pitchFamily="34" charset="0"/>
              <a:buChar char="•"/>
            </a:pPr>
            <a:r>
              <a:rPr lang="en-US" sz="2400" b="1" dirty="0">
                <a:latin typeface="+mn-lt"/>
              </a:rPr>
              <a:t>950</a:t>
            </a:r>
            <a:r>
              <a:rPr lang="en-US" sz="2400" dirty="0">
                <a:latin typeface="+mn-lt"/>
              </a:rPr>
              <a:t> Credit union service organizations</a:t>
            </a:r>
          </a:p>
        </p:txBody>
      </p:sp>
    </p:spTree>
    <p:extLst>
      <p:ext uri="{BB962C8B-B14F-4D97-AF65-F5344CB8AC3E}">
        <p14:creationId xmlns:p14="http://schemas.microsoft.com/office/powerpoint/2010/main" val="1332922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lways use: CUNA membership">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875EB1-3075-6E45-918F-56BB990D2A56}"/>
              </a:ext>
            </a:extLst>
          </p:cNvPr>
          <p:cNvSpPr/>
          <p:nvPr userDrawn="1"/>
        </p:nvSpPr>
        <p:spPr>
          <a:xfrm>
            <a:off x="0" y="1524000"/>
            <a:ext cx="11582400" cy="438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A70661-34F0-714B-BC21-C88C5D2D17BC}"/>
              </a:ext>
            </a:extLst>
          </p:cNvPr>
          <p:cNvSpPr/>
          <p:nvPr userDrawn="1"/>
        </p:nvSpPr>
        <p:spPr>
          <a:xfrm>
            <a:off x="5143501" y="6051913"/>
            <a:ext cx="7048500" cy="481001"/>
          </a:xfrm>
          <a:prstGeom prst="rect">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18A37F-B2AC-A447-9634-D6FDA0E7C28F}"/>
              </a:ext>
            </a:extLst>
          </p:cNvPr>
          <p:cNvSpPr/>
          <p:nvPr userDrawn="1"/>
        </p:nvSpPr>
        <p:spPr>
          <a:xfrm>
            <a:off x="4191000" y="6123137"/>
            <a:ext cx="7620000" cy="338554"/>
          </a:xfrm>
          <a:prstGeom prst="rect">
            <a:avLst/>
          </a:prstGeom>
        </p:spPr>
        <p:txBody>
          <a:bodyPr wrap="square">
            <a:spAutoFit/>
          </a:bodyPr>
          <a:lstStyle/>
          <a:p>
            <a:pPr lvl="1" algn="r"/>
            <a:r>
              <a:rPr lang="en-US" sz="1600" b="1">
                <a:solidFill>
                  <a:sysClr val="windowText" lastClr="000000"/>
                </a:solidFill>
              </a:rPr>
              <a:t>Learn more about the power of membership at </a:t>
            </a:r>
            <a:r>
              <a:rPr lang="en-US" sz="1600" b="1" err="1">
                <a:solidFill>
                  <a:sysClr val="windowText" lastClr="000000"/>
                </a:solidFill>
              </a:rPr>
              <a:t>cuna.org</a:t>
            </a:r>
            <a:r>
              <a:rPr lang="en-US" sz="1600" b="1">
                <a:solidFill>
                  <a:sysClr val="windowText" lastClr="000000"/>
                </a:solidFill>
              </a:rPr>
              <a:t>/join</a:t>
            </a:r>
          </a:p>
        </p:txBody>
      </p:sp>
      <p:pic>
        <p:nvPicPr>
          <p:cNvPr id="12" name="Picture 11" descr="A close up of a logo&#10;&#10;Description automatically generated">
            <a:extLst>
              <a:ext uri="{FF2B5EF4-FFF2-40B4-BE49-F238E27FC236}">
                <a16:creationId xmlns:a16="http://schemas.microsoft.com/office/drawing/2014/main" id="{3806B0C1-F08F-8544-8E2E-2C7FA852C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13" name="TextBox 12">
            <a:extLst>
              <a:ext uri="{FF2B5EF4-FFF2-40B4-BE49-F238E27FC236}">
                <a16:creationId xmlns:a16="http://schemas.microsoft.com/office/drawing/2014/main" id="{1BF2FA32-1580-284E-B506-350AFEB65D23}"/>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bg1"/>
                </a:solidFill>
              </a:rPr>
              <a:t>© Credit Union National Association 2021. All rights reserved. </a:t>
            </a:r>
          </a:p>
        </p:txBody>
      </p:sp>
      <p:sp>
        <p:nvSpPr>
          <p:cNvPr id="14" name="Rectangle 13">
            <a:extLst>
              <a:ext uri="{FF2B5EF4-FFF2-40B4-BE49-F238E27FC236}">
                <a16:creationId xmlns:a16="http://schemas.microsoft.com/office/drawing/2014/main" id="{A66348EB-CF5F-AB45-8818-0D192EE06354}"/>
              </a:ext>
            </a:extLst>
          </p:cNvPr>
          <p:cNvSpPr/>
          <p:nvPr userDrawn="1"/>
        </p:nvSpPr>
        <p:spPr>
          <a:xfrm>
            <a:off x="11582400" y="1523999"/>
            <a:ext cx="152400" cy="4381309"/>
          </a:xfrm>
          <a:prstGeom prst="rect">
            <a:avLst/>
          </a:prstGeom>
          <a:solidFill>
            <a:srgbClr val="D2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7034D5-DC72-DE40-AE37-69CA36007E23}"/>
              </a:ext>
            </a:extLst>
          </p:cNvPr>
          <p:cNvSpPr/>
          <p:nvPr userDrawn="1"/>
        </p:nvSpPr>
        <p:spPr>
          <a:xfrm>
            <a:off x="6515100" y="4038600"/>
            <a:ext cx="4686300" cy="1384995"/>
          </a:xfrm>
          <a:prstGeom prst="rect">
            <a:avLst/>
          </a:prstGeom>
        </p:spPr>
        <p:txBody>
          <a:bodyPr wrap="square">
            <a:spAutoFit/>
          </a:bodyPr>
          <a:lstStyle/>
          <a:p>
            <a:r>
              <a:rPr lang="en-US" sz="2800" b="1">
                <a:solidFill>
                  <a:sysClr val="windowText" lastClr="000000"/>
                </a:solidFill>
              </a:rPr>
              <a:t>Promote</a:t>
            </a:r>
          </a:p>
          <a:p>
            <a:r>
              <a:rPr lang="en-US" sz="2800">
                <a:solidFill>
                  <a:sysClr val="windowText" lastClr="000000"/>
                </a:solidFill>
              </a:rPr>
              <a:t>CUNA supports the credit union difference</a:t>
            </a:r>
          </a:p>
        </p:txBody>
      </p:sp>
      <p:sp>
        <p:nvSpPr>
          <p:cNvPr id="16" name="Rectangle 15">
            <a:extLst>
              <a:ext uri="{FF2B5EF4-FFF2-40B4-BE49-F238E27FC236}">
                <a16:creationId xmlns:a16="http://schemas.microsoft.com/office/drawing/2014/main" id="{ED71F87D-6395-834C-9365-2D92D7711757}"/>
              </a:ext>
            </a:extLst>
          </p:cNvPr>
          <p:cNvSpPr/>
          <p:nvPr userDrawn="1"/>
        </p:nvSpPr>
        <p:spPr>
          <a:xfrm>
            <a:off x="6470074" y="1752599"/>
            <a:ext cx="4883726" cy="1815882"/>
          </a:xfrm>
          <a:prstGeom prst="rect">
            <a:avLst/>
          </a:prstGeom>
        </p:spPr>
        <p:txBody>
          <a:bodyPr wrap="square">
            <a:spAutoFit/>
          </a:bodyPr>
          <a:lstStyle/>
          <a:p>
            <a:r>
              <a:rPr lang="en-US" sz="2800" b="1">
                <a:solidFill>
                  <a:sysClr val="windowText" lastClr="000000"/>
                </a:solidFill>
              </a:rPr>
              <a:t>Unify</a:t>
            </a:r>
          </a:p>
          <a:p>
            <a:r>
              <a:rPr lang="en-US" sz="2800">
                <a:solidFill>
                  <a:sysClr val="windowText" lastClr="000000"/>
                </a:solidFill>
              </a:rPr>
              <a:t>Unequaled network looking out for credit union best interests</a:t>
            </a:r>
          </a:p>
        </p:txBody>
      </p:sp>
      <p:sp>
        <p:nvSpPr>
          <p:cNvPr id="17" name="Rectangle 16">
            <a:extLst>
              <a:ext uri="{FF2B5EF4-FFF2-40B4-BE49-F238E27FC236}">
                <a16:creationId xmlns:a16="http://schemas.microsoft.com/office/drawing/2014/main" id="{75D9C82E-B9E4-7F4E-B735-B0D3163A6843}"/>
              </a:ext>
            </a:extLst>
          </p:cNvPr>
          <p:cNvSpPr/>
          <p:nvPr userDrawn="1"/>
        </p:nvSpPr>
        <p:spPr>
          <a:xfrm>
            <a:off x="838200" y="4023925"/>
            <a:ext cx="6096000" cy="1384995"/>
          </a:xfrm>
          <a:prstGeom prst="rect">
            <a:avLst/>
          </a:prstGeom>
        </p:spPr>
        <p:txBody>
          <a:bodyPr>
            <a:spAutoFit/>
          </a:bodyPr>
          <a:lstStyle/>
          <a:p>
            <a:r>
              <a:rPr lang="en-US" sz="2800" b="1" dirty="0">
                <a:solidFill>
                  <a:sysClr val="windowText" lastClr="000000"/>
                </a:solidFill>
              </a:rPr>
              <a:t>Advance</a:t>
            </a:r>
          </a:p>
          <a:p>
            <a:r>
              <a:rPr lang="en-US" sz="2800" dirty="0">
                <a:solidFill>
                  <a:sysClr val="windowText" lastClr="000000"/>
                </a:solidFill>
              </a:rPr>
              <a:t>Providing the tools to make service excellence a reality</a:t>
            </a:r>
          </a:p>
        </p:txBody>
      </p:sp>
      <p:pic>
        <p:nvPicPr>
          <p:cNvPr id="18" name="Picture 17">
            <a:extLst>
              <a:ext uri="{FF2B5EF4-FFF2-40B4-BE49-F238E27FC236}">
                <a16:creationId xmlns:a16="http://schemas.microsoft.com/office/drawing/2014/main" id="{3ED3CE39-3C2C-FA42-9DA5-CC86DC82B97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5398664" y="6166577"/>
            <a:ext cx="251671" cy="251671"/>
          </a:xfrm>
          <a:prstGeom prst="rect">
            <a:avLst/>
          </a:prstGeom>
          <a:noFill/>
          <a:ln>
            <a:noFill/>
          </a:ln>
        </p:spPr>
      </p:pic>
      <p:sp>
        <p:nvSpPr>
          <p:cNvPr id="19" name="Rectangle 18">
            <a:extLst>
              <a:ext uri="{FF2B5EF4-FFF2-40B4-BE49-F238E27FC236}">
                <a16:creationId xmlns:a16="http://schemas.microsoft.com/office/drawing/2014/main" id="{83C6BE15-F0C5-6342-9BE6-6C1526F1CCF6}"/>
              </a:ext>
            </a:extLst>
          </p:cNvPr>
          <p:cNvSpPr/>
          <p:nvPr userDrawn="1"/>
        </p:nvSpPr>
        <p:spPr>
          <a:xfrm>
            <a:off x="838200" y="1760855"/>
            <a:ext cx="4686300" cy="1815882"/>
          </a:xfrm>
          <a:prstGeom prst="rect">
            <a:avLst/>
          </a:prstGeom>
        </p:spPr>
        <p:txBody>
          <a:bodyPr wrap="square">
            <a:spAutoFit/>
          </a:bodyPr>
          <a:lstStyle/>
          <a:p>
            <a:pPr marL="0" indent="0">
              <a:lnSpc>
                <a:spcPct val="100000"/>
              </a:lnSpc>
              <a:buNone/>
            </a:pPr>
            <a:r>
              <a:rPr lang="en-US" sz="2800" b="1" dirty="0">
                <a:solidFill>
                  <a:sysClr val="windowText" lastClr="000000"/>
                </a:solidFill>
                <a:latin typeface="+mn-lt"/>
              </a:rPr>
              <a:t>Advocate</a:t>
            </a:r>
            <a:br>
              <a:rPr lang="en-US" sz="2800" b="1" dirty="0">
                <a:solidFill>
                  <a:sysClr val="windowText" lastClr="000000"/>
                </a:solidFill>
              </a:rPr>
            </a:br>
            <a:r>
              <a:rPr lang="en-US" sz="2800" dirty="0">
                <a:solidFill>
                  <a:sysClr val="windowText" lastClr="000000"/>
                </a:solidFill>
                <a:latin typeface="+mn-lt"/>
              </a:rPr>
              <a:t>Advocacy lies at the heart of everything we do for our members</a:t>
            </a:r>
          </a:p>
        </p:txBody>
      </p:sp>
      <p:sp>
        <p:nvSpPr>
          <p:cNvPr id="3" name="Rectangle 2">
            <a:extLst>
              <a:ext uri="{FF2B5EF4-FFF2-40B4-BE49-F238E27FC236}">
                <a16:creationId xmlns:a16="http://schemas.microsoft.com/office/drawing/2014/main" id="{033F1836-235D-6C41-BE2C-6A51E85DDA6E}"/>
              </a:ext>
            </a:extLst>
          </p:cNvPr>
          <p:cNvSpPr/>
          <p:nvPr userDrawn="1"/>
        </p:nvSpPr>
        <p:spPr>
          <a:xfrm>
            <a:off x="832164" y="607955"/>
            <a:ext cx="10429458" cy="769441"/>
          </a:xfrm>
          <a:prstGeom prst="rect">
            <a:avLst/>
          </a:prstGeom>
        </p:spPr>
        <p:txBody>
          <a:bodyPr wrap="none">
            <a:spAutoFit/>
          </a:bodyPr>
          <a:lstStyle/>
          <a:p>
            <a:r>
              <a:rPr lang="en-US" sz="4400" dirty="0">
                <a:solidFill>
                  <a:schemeClr val="bg1"/>
                </a:solidFill>
                <a:latin typeface="Georgia" panose="02040502050405020303" pitchFamily="18" charset="0"/>
              </a:rPr>
              <a:t>Powered by purpose: CUNA membership</a:t>
            </a:r>
            <a:endParaRPr lang="en-US" sz="4400" dirty="0">
              <a:latin typeface="Georgia" panose="02040502050405020303" pitchFamily="18" charset="0"/>
            </a:endParaRPr>
          </a:p>
        </p:txBody>
      </p:sp>
    </p:spTree>
    <p:extLst>
      <p:ext uri="{BB962C8B-B14F-4D97-AF65-F5344CB8AC3E}">
        <p14:creationId xmlns:p14="http://schemas.microsoft.com/office/powerpoint/2010/main" val="40476159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Always-use: 360 advocacy">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black, sitting, computer, red&#10;&#10;Description automatically generated">
            <a:extLst>
              <a:ext uri="{FF2B5EF4-FFF2-40B4-BE49-F238E27FC236}">
                <a16:creationId xmlns:a16="http://schemas.microsoft.com/office/drawing/2014/main" id="{31DA2AA8-5363-1841-B1C7-B58194F685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5000"/>
          <a:stretch/>
        </p:blipFill>
        <p:spPr>
          <a:xfrm>
            <a:off x="7448" y="4800600"/>
            <a:ext cx="12192000" cy="2057400"/>
          </a:xfrm>
          <a:prstGeom prst="rect">
            <a:avLst/>
          </a:prstGeom>
        </p:spPr>
      </p:pic>
      <p:sp>
        <p:nvSpPr>
          <p:cNvPr id="11" name="Rectangle 10">
            <a:extLst>
              <a:ext uri="{FF2B5EF4-FFF2-40B4-BE49-F238E27FC236}">
                <a16:creationId xmlns:a16="http://schemas.microsoft.com/office/drawing/2014/main" id="{AEA025FE-1DE8-BD48-A512-F2B41C656F3B}"/>
              </a:ext>
            </a:extLst>
          </p:cNvPr>
          <p:cNvSpPr/>
          <p:nvPr userDrawn="1"/>
        </p:nvSpPr>
        <p:spPr>
          <a:xfrm>
            <a:off x="0" y="1828800"/>
            <a:ext cx="11353800" cy="3733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E04A78-C9C7-5545-9AE5-EA314DCECB23}"/>
              </a:ext>
            </a:extLst>
          </p:cNvPr>
          <p:cNvSpPr/>
          <p:nvPr userDrawn="1"/>
        </p:nvSpPr>
        <p:spPr>
          <a:xfrm>
            <a:off x="11277600" y="1828800"/>
            <a:ext cx="152400" cy="3733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food&#10;&#10;Description automatically generated">
            <a:extLst>
              <a:ext uri="{FF2B5EF4-FFF2-40B4-BE49-F238E27FC236}">
                <a16:creationId xmlns:a16="http://schemas.microsoft.com/office/drawing/2014/main" id="{5C654FC8-D34E-934A-8F47-6B34D5DCA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
        <p:nvSpPr>
          <p:cNvPr id="16" name="TextBox 15">
            <a:extLst>
              <a:ext uri="{FF2B5EF4-FFF2-40B4-BE49-F238E27FC236}">
                <a16:creationId xmlns:a16="http://schemas.microsoft.com/office/drawing/2014/main" id="{D64E29E1-F6D5-F241-ACA6-85EDFA8AE972}"/>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accent2"/>
                </a:solidFill>
              </a:rPr>
              <a:t>© Credit Union National Association 2021. All rights reserved. </a:t>
            </a:r>
          </a:p>
        </p:txBody>
      </p:sp>
      <p:sp>
        <p:nvSpPr>
          <p:cNvPr id="17" name="Rectangle 16">
            <a:extLst>
              <a:ext uri="{FF2B5EF4-FFF2-40B4-BE49-F238E27FC236}">
                <a16:creationId xmlns:a16="http://schemas.microsoft.com/office/drawing/2014/main" id="{BC8D2E9E-4CB4-DE43-ABDA-C028756314ED}"/>
              </a:ext>
            </a:extLst>
          </p:cNvPr>
          <p:cNvSpPr/>
          <p:nvPr userDrawn="1"/>
        </p:nvSpPr>
        <p:spPr>
          <a:xfrm>
            <a:off x="838200" y="605583"/>
            <a:ext cx="9648795" cy="769441"/>
          </a:xfrm>
          <a:prstGeom prst="rect">
            <a:avLst/>
          </a:prstGeom>
        </p:spPr>
        <p:txBody>
          <a:bodyPr wrap="none">
            <a:spAutoFit/>
          </a:bodyPr>
          <a:lstStyle/>
          <a:p>
            <a:r>
              <a:rPr lang="en-US" sz="4400" dirty="0">
                <a:solidFill>
                  <a:schemeClr val="accent1"/>
                </a:solidFill>
                <a:latin typeface="Georgia" panose="02040502050405020303" pitchFamily="18" charset="0"/>
              </a:rPr>
              <a:t>Champion for America’s credit unions</a:t>
            </a:r>
          </a:p>
        </p:txBody>
      </p:sp>
      <p:sp>
        <p:nvSpPr>
          <p:cNvPr id="18" name="Rectangle 17">
            <a:extLst>
              <a:ext uri="{FF2B5EF4-FFF2-40B4-BE49-F238E27FC236}">
                <a16:creationId xmlns:a16="http://schemas.microsoft.com/office/drawing/2014/main" id="{565393B5-877F-DA45-8229-0DC9A54DD9D4}"/>
              </a:ext>
            </a:extLst>
          </p:cNvPr>
          <p:cNvSpPr/>
          <p:nvPr userDrawn="1"/>
        </p:nvSpPr>
        <p:spPr>
          <a:xfrm>
            <a:off x="914400" y="2316096"/>
            <a:ext cx="10439400" cy="2677656"/>
          </a:xfrm>
          <a:prstGeom prst="rect">
            <a:avLst/>
          </a:prstGeom>
        </p:spPr>
        <p:txBody>
          <a:bodyPr wrap="square">
            <a:spAutoFit/>
          </a:bodyPr>
          <a:lstStyle/>
          <a:p>
            <a:pPr marL="0" indent="0">
              <a:buNone/>
            </a:pPr>
            <a:r>
              <a:rPr lang="en-US" sz="2800" dirty="0">
                <a:solidFill>
                  <a:schemeClr val="bg1"/>
                </a:solidFill>
              </a:rPr>
              <a:t>CUNA is the largest national association, and the only one that </a:t>
            </a:r>
            <a:r>
              <a:rPr lang="en-US" sz="2800" b="1" dirty="0">
                <a:solidFill>
                  <a:schemeClr val="bg1"/>
                </a:solidFill>
              </a:rPr>
              <a:t>advocates</a:t>
            </a:r>
            <a:r>
              <a:rPr lang="en-US" sz="2800" dirty="0">
                <a:solidFill>
                  <a:schemeClr val="bg1"/>
                </a:solidFill>
              </a:rPr>
              <a:t> on behalf of all of America’s credit unions. Together with the leagues, we work tirelessly to </a:t>
            </a:r>
            <a:r>
              <a:rPr lang="en-US" sz="2800" b="1" dirty="0">
                <a:solidFill>
                  <a:schemeClr val="bg1"/>
                </a:solidFill>
              </a:rPr>
              <a:t>support, protect, unify</a:t>
            </a:r>
            <a:r>
              <a:rPr lang="en-US" sz="2800" dirty="0">
                <a:solidFill>
                  <a:schemeClr val="bg1"/>
                </a:solidFill>
              </a:rPr>
              <a:t> and </a:t>
            </a:r>
            <a:r>
              <a:rPr lang="en-US" sz="2800" b="1" dirty="0">
                <a:solidFill>
                  <a:schemeClr val="bg1"/>
                </a:solidFill>
              </a:rPr>
              <a:t>advance</a:t>
            </a:r>
            <a:r>
              <a:rPr lang="en-US" sz="2800" dirty="0">
                <a:solidFill>
                  <a:schemeClr val="bg1"/>
                </a:solidFill>
              </a:rPr>
              <a:t> the credit union movement.</a:t>
            </a:r>
          </a:p>
          <a:p>
            <a:pPr marL="0" indent="0">
              <a:buNone/>
            </a:pPr>
            <a:endParaRPr lang="en-US" sz="2800" dirty="0">
              <a:solidFill>
                <a:schemeClr val="bg1"/>
              </a:solidFill>
            </a:endParaRPr>
          </a:p>
          <a:p>
            <a:pPr marL="0" indent="0">
              <a:buNone/>
            </a:pPr>
            <a:r>
              <a:rPr lang="en-US" sz="2800" dirty="0">
                <a:solidFill>
                  <a:schemeClr val="bg1"/>
                </a:solidFill>
              </a:rPr>
              <a:t>It’s what we do together that sets us apart. </a:t>
            </a:r>
          </a:p>
        </p:txBody>
      </p:sp>
    </p:spTree>
    <p:extLst>
      <p:ext uri="{BB962C8B-B14F-4D97-AF65-F5344CB8AC3E}">
        <p14:creationId xmlns:p14="http://schemas.microsoft.com/office/powerpoint/2010/main" val="206300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lways use: 360 Advocacy">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0180320" y="6431280"/>
            <a:ext cx="2011680" cy="37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711676" y="2790075"/>
            <a:ext cx="4104554" cy="1478866"/>
          </a:xfrm>
          <a:prstGeom prst="rect">
            <a:avLst/>
          </a:prstGeom>
          <a:noFill/>
        </p:spPr>
        <p:txBody>
          <a:bodyPr wrap="square" rtlCol="0">
            <a:spAutoFit/>
          </a:bodyPr>
          <a:lstStyle/>
          <a:p>
            <a:pPr lvl="0">
              <a:lnSpc>
                <a:spcPct val="110000"/>
              </a:lnSpc>
              <a:spcAft>
                <a:spcPts val="1200"/>
              </a:spcAft>
            </a:pPr>
            <a:r>
              <a:rPr lang="en-US" sz="2800" dirty="0">
                <a:solidFill>
                  <a:schemeClr val="accent1"/>
                </a:solidFill>
                <a:latin typeface="Georgia" panose="02040502050405020303" pitchFamily="18" charset="0"/>
              </a:rPr>
              <a:t>Fierce advocacy lies at the heart of everything we do for our members. </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6053" t="12465" r="11600" b="9751"/>
          <a:stretch/>
        </p:blipFill>
        <p:spPr>
          <a:xfrm>
            <a:off x="4816230" y="9054"/>
            <a:ext cx="7375770" cy="6858000"/>
          </a:xfrm>
          <a:prstGeom prst="rect">
            <a:avLst/>
          </a:prstGeom>
        </p:spPr>
      </p:pic>
      <p:sp>
        <p:nvSpPr>
          <p:cNvPr id="4" name="TextBox 3"/>
          <p:cNvSpPr txBox="1"/>
          <p:nvPr userDrawn="1"/>
        </p:nvSpPr>
        <p:spPr>
          <a:xfrm>
            <a:off x="10450818" y="6555223"/>
            <a:ext cx="1720343" cy="276999"/>
          </a:xfrm>
          <a:prstGeom prst="rect">
            <a:avLst/>
          </a:prstGeom>
          <a:noFill/>
        </p:spPr>
        <p:txBody>
          <a:bodyPr wrap="none" rtlCol="0">
            <a:spAutoFit/>
          </a:bodyPr>
          <a:lstStyle/>
          <a:p>
            <a:r>
              <a:rPr lang="en-US" sz="600" dirty="0">
                <a:solidFill>
                  <a:srgbClr val="A7A9AB"/>
                </a:solidFill>
              </a:rPr>
              <a:t>© Credit Union National</a:t>
            </a:r>
            <a:r>
              <a:rPr lang="en-US" sz="600" baseline="0" dirty="0">
                <a:solidFill>
                  <a:srgbClr val="A7A9AB"/>
                </a:solidFill>
              </a:rPr>
              <a:t> Association 2021.</a:t>
            </a:r>
          </a:p>
          <a:p>
            <a:pPr algn="r"/>
            <a:r>
              <a:rPr lang="en-US" sz="600" baseline="0" dirty="0">
                <a:solidFill>
                  <a:srgbClr val="A7A9AB"/>
                </a:solidFill>
              </a:rPr>
              <a:t>All rights reserved.</a:t>
            </a:r>
            <a:endParaRPr lang="en-US" sz="600" dirty="0">
              <a:solidFill>
                <a:srgbClr val="A7A9AB"/>
              </a:solidFill>
            </a:endParaRPr>
          </a:p>
        </p:txBody>
      </p:sp>
      <p:pic>
        <p:nvPicPr>
          <p:cNvPr id="7" name="Picture 6" descr="A picture containing food&#10;&#10;Description automatically generated">
            <a:extLst>
              <a:ext uri="{FF2B5EF4-FFF2-40B4-BE49-F238E27FC236}">
                <a16:creationId xmlns:a16="http://schemas.microsoft.com/office/drawing/2014/main" id="{DFAB5D43-3B64-DB43-8FBB-BD2DA6E049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Tree>
    <p:extLst>
      <p:ext uri="{BB962C8B-B14F-4D97-AF65-F5344CB8AC3E}">
        <p14:creationId xmlns:p14="http://schemas.microsoft.com/office/powerpoint/2010/main" val="1351879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Century Gothic" panose="020B0502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3197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9318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69C960A3-E9C9-4166-92BC-5836004F1902}"/>
              </a:ext>
            </a:extLst>
          </p:cNvPr>
          <p:cNvSpPr>
            <a:spLocks noGrp="1"/>
          </p:cNvSpPr>
          <p:nvPr>
            <p:ph type="body" idx="1"/>
          </p:nvPr>
        </p:nvSpPr>
        <p:spPr>
          <a:xfrm>
            <a:off x="879061" y="146183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A4C0DD49-C27D-4329-9C02-0BAA43DB1617}"/>
              </a:ext>
            </a:extLst>
          </p:cNvPr>
          <p:cNvSpPr>
            <a:spLocks noGrp="1"/>
          </p:cNvSpPr>
          <p:nvPr>
            <p:ph type="title"/>
          </p:nvPr>
        </p:nvSpPr>
        <p:spPr>
          <a:xfrm>
            <a:off x="879061" y="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1116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455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7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267913"/>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1619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2.emf"/><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90688"/>
            <a:ext cx="10515600" cy="3597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200055"/>
          </a:xfrm>
          <a:prstGeom prst="rect">
            <a:avLst/>
          </a:prstGeom>
          <a:noFill/>
        </p:spPr>
        <p:txBody>
          <a:bodyPr wrap="square" rtlCol="0">
            <a:spAutoFit/>
          </a:bodyPr>
          <a:lstStyle/>
          <a:p>
            <a:pPr algn="r"/>
            <a:r>
              <a:rPr lang="en-US" sz="700">
                <a:solidFill>
                  <a:schemeClr val="accent2"/>
                </a:solidFill>
              </a:rPr>
              <a:t>© Credit Union National Association 2021. All rights reserved. </a:t>
            </a:r>
          </a:p>
        </p:txBody>
      </p:sp>
      <p:pic>
        <p:nvPicPr>
          <p:cNvPr id="8" name="Picture 7">
            <a:extLst>
              <a:ext uri="{FF2B5EF4-FFF2-40B4-BE49-F238E27FC236}">
                <a16:creationId xmlns:a16="http://schemas.microsoft.com/office/drawing/2014/main" id="{31E2E548-2D8D-405B-9DBE-AC6B82FDFEEF}"/>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76400" y="6489428"/>
            <a:ext cx="1752600" cy="249144"/>
          </a:xfrm>
          <a:prstGeom prst="rect">
            <a:avLst/>
          </a:prstGeom>
        </p:spPr>
      </p:pic>
    </p:spTree>
    <p:extLst>
      <p:ext uri="{BB962C8B-B14F-4D97-AF65-F5344CB8AC3E}">
        <p14:creationId xmlns:p14="http://schemas.microsoft.com/office/powerpoint/2010/main" val="94840488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673" r:id="rId16"/>
    <p:sldLayoutId id="2147483763" r:id="rId17"/>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45365-F725-2141-879E-9F652E7E2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a:t>
            </a:r>
          </a:p>
        </p:txBody>
      </p:sp>
      <p:sp>
        <p:nvSpPr>
          <p:cNvPr id="3" name="Text Placeholder 2">
            <a:extLst>
              <a:ext uri="{FF2B5EF4-FFF2-40B4-BE49-F238E27FC236}">
                <a16:creationId xmlns:a16="http://schemas.microsoft.com/office/drawing/2014/main" id="{FA266FFD-8D57-DF49-ABDF-3EF0116BE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4EE98-0DA1-F943-8689-521851756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2E6A8-2EAA-0849-A88A-C2A52A4E1CBC}" type="datetimeFigureOut">
              <a:rPr lang="en-US" smtClean="0"/>
              <a:t>4/27/2023</a:t>
            </a:fld>
            <a:endParaRPr lang="en-US"/>
          </a:p>
        </p:txBody>
      </p:sp>
      <p:sp>
        <p:nvSpPr>
          <p:cNvPr id="5" name="Footer Placeholder 4">
            <a:extLst>
              <a:ext uri="{FF2B5EF4-FFF2-40B4-BE49-F238E27FC236}">
                <a16:creationId xmlns:a16="http://schemas.microsoft.com/office/drawing/2014/main" id="{D67E1927-45B1-3748-BDCE-8650876CF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794CB5-E94D-C241-A682-9E77E9F951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931B0-BC01-B846-AD3D-9CD7C73C24B0}" type="slidenum">
              <a:rPr lang="en-US" smtClean="0"/>
              <a:t>‹#›</a:t>
            </a:fld>
            <a:endParaRPr lang="en-US"/>
          </a:p>
        </p:txBody>
      </p:sp>
    </p:spTree>
    <p:extLst>
      <p:ext uri="{BB962C8B-B14F-4D97-AF65-F5344CB8AC3E}">
        <p14:creationId xmlns:p14="http://schemas.microsoft.com/office/powerpoint/2010/main" val="304873888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6600" b="1" kern="1200">
          <a:solidFill>
            <a:srgbClr val="53565A"/>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6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6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6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6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6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90688"/>
            <a:ext cx="10515600" cy="3597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p:nvSpPr>
        <p:spPr>
          <a:xfrm>
            <a:off x="7162800" y="6573582"/>
            <a:ext cx="4800600" cy="200055"/>
          </a:xfrm>
          <a:prstGeom prst="rect">
            <a:avLst/>
          </a:prstGeom>
          <a:noFill/>
        </p:spPr>
        <p:txBody>
          <a:bodyPr wrap="square" rtlCol="0">
            <a:spAutoFit/>
          </a:bodyPr>
          <a:lstStyle/>
          <a:p>
            <a:pPr algn="r"/>
            <a:r>
              <a:rPr lang="en-US" sz="700">
                <a:solidFill>
                  <a:schemeClr val="accent2"/>
                </a:solidFill>
              </a:rPr>
              <a:t>© Credit Union National Association 2021. All rights reserved. </a:t>
            </a:r>
          </a:p>
        </p:txBody>
      </p:sp>
      <p:pic>
        <p:nvPicPr>
          <p:cNvPr id="8" name="Picture 7">
            <a:extLst>
              <a:ext uri="{FF2B5EF4-FFF2-40B4-BE49-F238E27FC236}">
                <a16:creationId xmlns:a16="http://schemas.microsoft.com/office/drawing/2014/main" id="{FF312CBD-CA54-4C15-BC65-1BE37565B314}"/>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638300" y="6524493"/>
            <a:ext cx="1752600" cy="249144"/>
          </a:xfrm>
          <a:prstGeom prst="rect">
            <a:avLst/>
          </a:prstGeom>
        </p:spPr>
      </p:pic>
    </p:spTree>
    <p:extLst>
      <p:ext uri="{BB962C8B-B14F-4D97-AF65-F5344CB8AC3E}">
        <p14:creationId xmlns:p14="http://schemas.microsoft.com/office/powerpoint/2010/main" val="55048526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90688"/>
            <a:ext cx="10515600" cy="3597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accent2"/>
                </a:solidFill>
              </a:rPr>
              <a:t>© Credit Union National Association 2021. All rights reserved. </a:t>
            </a:r>
          </a:p>
        </p:txBody>
      </p:sp>
      <p:pic>
        <p:nvPicPr>
          <p:cNvPr id="8" name="Picture 7">
            <a:extLst>
              <a:ext uri="{FF2B5EF4-FFF2-40B4-BE49-F238E27FC236}">
                <a16:creationId xmlns:a16="http://schemas.microsoft.com/office/drawing/2014/main" id="{31E2E548-2D8D-405B-9DBE-AC6B82FDFEEF}"/>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76400" y="6489428"/>
            <a:ext cx="1752600" cy="249144"/>
          </a:xfrm>
          <a:prstGeom prst="rect">
            <a:avLst/>
          </a:prstGeom>
        </p:spPr>
      </p:pic>
    </p:spTree>
    <p:extLst>
      <p:ext uri="{BB962C8B-B14F-4D97-AF65-F5344CB8AC3E}">
        <p14:creationId xmlns:p14="http://schemas.microsoft.com/office/powerpoint/2010/main" val="25187264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9" r:id="rId16"/>
    <p:sldLayoutId id="2147483750" r:id="rId17"/>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mailto:DSeibert@RochdaleParagon.com"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hyperlink" Target="mailto:Sales@ReimagineRisk.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80E3-A425-1E4D-B57D-2A27E166C598}"/>
              </a:ext>
            </a:extLst>
          </p:cNvPr>
          <p:cNvSpPr>
            <a:spLocks noGrp="1"/>
          </p:cNvSpPr>
          <p:nvPr>
            <p:ph type="ctrTitle"/>
          </p:nvPr>
        </p:nvSpPr>
        <p:spPr>
          <a:xfrm>
            <a:off x="752355" y="1702544"/>
            <a:ext cx="10683432" cy="1726456"/>
          </a:xfrm>
          <a:solidFill>
            <a:schemeClr val="bg1"/>
          </a:solidFill>
        </p:spPr>
        <p:txBody>
          <a:bodyPr anchor="t"/>
          <a:lstStyle/>
          <a:p>
            <a:pPr algn="ctr"/>
            <a:r>
              <a:rPr lang="en-US" sz="4800" dirty="0">
                <a:solidFill>
                  <a:srgbClr val="002060"/>
                </a:solidFill>
              </a:rPr>
              <a:t>The ERM Ecosystem:</a:t>
            </a:r>
            <a:br>
              <a:rPr lang="en-US" sz="4800" dirty="0">
                <a:solidFill>
                  <a:srgbClr val="002060"/>
                </a:solidFill>
              </a:rPr>
            </a:br>
            <a:r>
              <a:rPr lang="en-US" sz="2800" dirty="0">
                <a:solidFill>
                  <a:srgbClr val="002060"/>
                </a:solidFill>
              </a:rPr>
              <a:t> </a:t>
            </a:r>
            <a:br>
              <a:rPr lang="en-US" sz="4800" dirty="0">
                <a:solidFill>
                  <a:srgbClr val="002060"/>
                </a:solidFill>
              </a:rPr>
            </a:br>
            <a:r>
              <a:rPr lang="en-US" sz="3600" dirty="0">
                <a:solidFill>
                  <a:srgbClr val="002060"/>
                </a:solidFill>
              </a:rPr>
              <a:t>How it all fits together and where you fit in.</a:t>
            </a:r>
            <a:endParaRPr lang="en-US" sz="7200" dirty="0">
              <a:solidFill>
                <a:srgbClr val="002060"/>
              </a:solidFill>
            </a:endParaRPr>
          </a:p>
        </p:txBody>
      </p:sp>
      <p:pic>
        <p:nvPicPr>
          <p:cNvPr id="4" name="Picture 3" descr="Logo&#10;&#10;Description automatically generated">
            <a:extLst>
              <a:ext uri="{FF2B5EF4-FFF2-40B4-BE49-F238E27FC236}">
                <a16:creationId xmlns:a16="http://schemas.microsoft.com/office/drawing/2014/main" id="{CD01C51B-9D63-826E-5BB3-7E4EB2CAE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14" y="3958544"/>
            <a:ext cx="3941053" cy="2062792"/>
          </a:xfrm>
          <a:prstGeom prst="rect">
            <a:avLst/>
          </a:prstGeom>
          <a:solidFill>
            <a:schemeClr val="bg1"/>
          </a:solidFill>
        </p:spPr>
      </p:pic>
      <p:sp>
        <p:nvSpPr>
          <p:cNvPr id="5" name="TextBox 4">
            <a:extLst>
              <a:ext uri="{FF2B5EF4-FFF2-40B4-BE49-F238E27FC236}">
                <a16:creationId xmlns:a16="http://schemas.microsoft.com/office/drawing/2014/main" id="{02AF5387-285C-AA52-D4B7-A74408121139}"/>
              </a:ext>
            </a:extLst>
          </p:cNvPr>
          <p:cNvSpPr txBox="1"/>
          <p:nvPr/>
        </p:nvSpPr>
        <p:spPr>
          <a:xfrm>
            <a:off x="5357874" y="3958544"/>
            <a:ext cx="6288011" cy="1877437"/>
          </a:xfrm>
          <a:prstGeom prst="rect">
            <a:avLst/>
          </a:prstGeom>
          <a:noFill/>
        </p:spPr>
        <p:txBody>
          <a:bodyPr wrap="square" rtlCol="0">
            <a:spAutoFit/>
          </a:bodyPr>
          <a:lstStyle/>
          <a:p>
            <a:r>
              <a:rPr lang="en-US" sz="2800" dirty="0"/>
              <a:t>Region 1 Virtual Spring Meeting</a:t>
            </a:r>
          </a:p>
          <a:p>
            <a:r>
              <a:rPr lang="en-US" sz="2800" dirty="0"/>
              <a:t>Friday, April 28, 2023</a:t>
            </a:r>
          </a:p>
          <a:p>
            <a:endParaRPr lang="en-US" sz="2400" dirty="0"/>
          </a:p>
          <a:p>
            <a:r>
              <a:rPr lang="en-US" dirty="0"/>
              <a:t>Presented by: David Seibert,</a:t>
            </a:r>
          </a:p>
          <a:p>
            <a:r>
              <a:rPr lang="en-US" dirty="0"/>
              <a:t>Strategy, Risk, and Assurance Partner</a:t>
            </a:r>
          </a:p>
        </p:txBody>
      </p:sp>
    </p:spTree>
    <p:extLst>
      <p:ext uri="{BB962C8B-B14F-4D97-AF65-F5344CB8AC3E}">
        <p14:creationId xmlns:p14="http://schemas.microsoft.com/office/powerpoint/2010/main" val="403811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itle 1">
            <a:extLst>
              <a:ext uri="{FF2B5EF4-FFF2-40B4-BE49-F238E27FC236}">
                <a16:creationId xmlns:a16="http://schemas.microsoft.com/office/drawing/2014/main" id="{EE6CFF99-4AB1-A17F-57D2-7BD57BD607D6}"/>
              </a:ext>
            </a:extLst>
          </p:cNvPr>
          <p:cNvSpPr>
            <a:spLocks noGrp="1"/>
          </p:cNvSpPr>
          <p:nvPr/>
        </p:nvSpPr>
        <p:spPr>
          <a:xfrm>
            <a:off x="6340698"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Primary Objectives &amp; Key Questions</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D2883AA-7B7F-899E-C365-5AB46FD93C64}"/>
              </a:ext>
            </a:extLst>
          </p:cNvPr>
          <p:cNvSpPr txBox="1"/>
          <p:nvPr/>
        </p:nvSpPr>
        <p:spPr>
          <a:xfrm>
            <a:off x="5413609" y="2045595"/>
            <a:ext cx="6297769" cy="3390436"/>
          </a:xfrm>
          <a:prstGeom prst="rect">
            <a:avLst/>
          </a:prstGeom>
          <a:solidFill>
            <a:srgbClr val="FFC00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Arial" panose="020B0604020202020204" pitchFamily="34" charset="0"/>
              </a:rPr>
              <a:t>Strategic Risk: </a:t>
            </a:r>
            <a:r>
              <a:rPr kumimoji="0" lang="en-US" sz="2000" b="0" i="0"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Inform executive leaders and the Board to support strategic decisions that allow for the achievement of the mission and vision in a manner that optimizes the risk-to-return ratio of the credit union and its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Times New Roman" panose="02020603050405020304" pitchFamily="18" charset="0"/>
              </a:rPr>
              <a:t>Key Question: </a:t>
            </a:r>
            <a:r>
              <a:rPr kumimoji="0" lang="en-US" sz="2000" b="0"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Times New Roman" panose="02020603050405020304" pitchFamily="18" charset="0"/>
              </a:rPr>
              <a:t>What will make us irrelevant in the future, and how risky is our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dirty="0">
              <a:solidFill>
                <a:schemeClr val="bg2">
                  <a:lumMod val="25000"/>
                </a:schemeClr>
              </a:solidFill>
              <a:latin typeface="Calibri" panose="020F0502020204030204"/>
              <a:ea typeface="Source Sans Pro" panose="020B0703030403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Who’s Involved?: </a:t>
            </a:r>
            <a:r>
              <a:rPr kumimoji="0" lang="en-US" sz="2000" i="1"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The board and executive management</a:t>
            </a:r>
            <a:r>
              <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a:t>
            </a:r>
            <a:endParaRPr kumimoji="0" lang="en-US" sz="2000" b="1" i="0"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92D050"/>
              </a:solidFill>
              <a:effectLst/>
              <a:uLnTx/>
              <a:uFillTx/>
              <a:latin typeface="Calibri" panose="020F0502020204030204"/>
              <a:ea typeface="Source Sans Pro" panose="020B0703030403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1"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209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itle 1">
            <a:extLst>
              <a:ext uri="{FF2B5EF4-FFF2-40B4-BE49-F238E27FC236}">
                <a16:creationId xmlns:a16="http://schemas.microsoft.com/office/drawing/2014/main" id="{EE6CFF99-4AB1-A17F-57D2-7BD57BD607D6}"/>
              </a:ext>
            </a:extLst>
          </p:cNvPr>
          <p:cNvSpPr>
            <a:spLocks noGrp="1"/>
          </p:cNvSpPr>
          <p:nvPr/>
        </p:nvSpPr>
        <p:spPr>
          <a:xfrm>
            <a:off x="6340698"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Primary Objectives &amp; Key Questions</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8F677C7-18CD-ABFA-7A3D-2E9EFC28411E}"/>
              </a:ext>
            </a:extLst>
          </p:cNvPr>
          <p:cNvSpPr txBox="1"/>
          <p:nvPr/>
        </p:nvSpPr>
        <p:spPr>
          <a:xfrm>
            <a:off x="5413609" y="2045595"/>
            <a:ext cx="6558158" cy="3258700"/>
          </a:xfrm>
          <a:prstGeom prst="rect">
            <a:avLst/>
          </a:prstGeom>
          <a:solidFill>
            <a:srgbClr val="67EF21"/>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Arial" panose="020B0604020202020204" pitchFamily="34" charset="0"/>
              </a:rPr>
              <a:t>Business Risk: </a:t>
            </a:r>
            <a:r>
              <a:rPr kumimoji="0" lang="en-US" sz="2000" b="0" i="0"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Increase the likelihood and reduce the variance of disruption in achieving strategic goals and department objectives in a manner that optimizes the expenditure of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Times New Roman" panose="02020603050405020304" pitchFamily="18" charset="0"/>
              </a:rPr>
              <a:t>Key Question: </a:t>
            </a:r>
            <a:r>
              <a:rPr kumimoji="0" lang="en-US" sz="2000" b="0"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Times New Roman" panose="02020603050405020304" pitchFamily="18" charset="0"/>
              </a:rPr>
              <a:t>What will keep us from hitting our strategic objectives, suffering losses, and degrading our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dirty="0">
              <a:solidFill>
                <a:schemeClr val="bg2">
                  <a:lumMod val="25000"/>
                </a:schemeClr>
              </a:solidFill>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Times New Roman" panose="02020603050405020304" pitchFamily="18" charset="0"/>
              </a:rPr>
              <a:t>Who’s Involved: </a:t>
            </a:r>
            <a:r>
              <a:rPr kumimoji="0" lang="en-US" sz="2000" b="0"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Times New Roman" panose="02020603050405020304" pitchFamily="18" charset="0"/>
              </a:rPr>
              <a:t>Vice Presidents, Functional Heads, Business Unit Leaders, Internal Audit, Supervisory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B050"/>
              </a:solidFill>
              <a:effectLst/>
              <a:uLnTx/>
              <a:uFillTx/>
              <a:latin typeface="Calibri" panose="020F0502020204030204"/>
              <a:ea typeface="Source Sans Pro" panose="020B0703030403020204" pitchFamily="34" charset="0"/>
              <a:cs typeface="Arial" panose="020B0604020202020204" pitchFamily="34" charset="0"/>
            </a:endParaRPr>
          </a:p>
        </p:txBody>
      </p:sp>
    </p:spTree>
    <p:extLst>
      <p:ext uri="{BB962C8B-B14F-4D97-AF65-F5344CB8AC3E}">
        <p14:creationId xmlns:p14="http://schemas.microsoft.com/office/powerpoint/2010/main" val="207571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itle 1">
            <a:extLst>
              <a:ext uri="{FF2B5EF4-FFF2-40B4-BE49-F238E27FC236}">
                <a16:creationId xmlns:a16="http://schemas.microsoft.com/office/drawing/2014/main" id="{EE6CFF99-4AB1-A17F-57D2-7BD57BD607D6}"/>
              </a:ext>
            </a:extLst>
          </p:cNvPr>
          <p:cNvSpPr>
            <a:spLocks noGrp="1"/>
          </p:cNvSpPr>
          <p:nvPr/>
        </p:nvSpPr>
        <p:spPr>
          <a:xfrm>
            <a:off x="6340698"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Primary Objectives &amp; Key Questions</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DCF438F-86E6-CCF4-36DD-640D1BD8419B}"/>
              </a:ext>
            </a:extLst>
          </p:cNvPr>
          <p:cNvSpPr txBox="1"/>
          <p:nvPr/>
        </p:nvSpPr>
        <p:spPr>
          <a:xfrm>
            <a:off x="5413609" y="2045594"/>
            <a:ext cx="6558158" cy="3002979"/>
          </a:xfrm>
          <a:prstGeom prst="rect">
            <a:avLst/>
          </a:prstGeom>
          <a:solidFill>
            <a:srgbClr val="3FE19B"/>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Arial" panose="020B0604020202020204" pitchFamily="34" charset="0"/>
              </a:rPr>
              <a:t>Operational Risk: </a:t>
            </a:r>
            <a:r>
              <a:rPr kumimoji="0" lang="en-US" sz="2000" b="0" i="0"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Strengthen operational integrity and resilience in how the organization conducts its business to minimize critical failure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Key Question: </a:t>
            </a:r>
            <a:r>
              <a:rPr kumimoji="0" lang="en-US" sz="2000" b="0" i="1"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What operational disruptions will cause us to lose time, money, and member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dirty="0">
              <a:solidFill>
                <a:schemeClr val="bg2">
                  <a:lumMod val="25000"/>
                </a:schemeClr>
              </a:solidFill>
              <a:latin typeface="Calibri" panose="020F0502020204030204"/>
              <a:ea typeface="Source Sans Pro" panose="020B0703030403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Who’s Involved?: </a:t>
            </a:r>
            <a:r>
              <a:rPr kumimoji="0" lang="en-US" sz="2000" b="0" i="1"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Times New Roman" panose="02020603050405020304" pitchFamily="18" charset="0"/>
              </a:rPr>
              <a:t>Managers, Process owners, Product owners, Internal &amp; External Audit, Regulators.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1"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8810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itle 1">
            <a:extLst>
              <a:ext uri="{FF2B5EF4-FFF2-40B4-BE49-F238E27FC236}">
                <a16:creationId xmlns:a16="http://schemas.microsoft.com/office/drawing/2014/main" id="{EE6CFF99-4AB1-A17F-57D2-7BD57BD607D6}"/>
              </a:ext>
            </a:extLst>
          </p:cNvPr>
          <p:cNvSpPr>
            <a:spLocks noGrp="1"/>
          </p:cNvSpPr>
          <p:nvPr/>
        </p:nvSpPr>
        <p:spPr>
          <a:xfrm>
            <a:off x="6340698"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Primary Objectives &amp; Key Questions</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E8DFA5-EED2-5867-A925-C9325B52EB01}"/>
              </a:ext>
            </a:extLst>
          </p:cNvPr>
          <p:cNvSpPr txBox="1"/>
          <p:nvPr/>
        </p:nvSpPr>
        <p:spPr>
          <a:xfrm>
            <a:off x="5413609" y="2045595"/>
            <a:ext cx="6558158" cy="4018128"/>
          </a:xfrm>
          <a:prstGeom prst="rect">
            <a:avLst/>
          </a:prstGeom>
          <a:solidFill>
            <a:srgbClr val="5B9BD5"/>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Arial" panose="020B0604020202020204" pitchFamily="34" charset="0"/>
              </a:rPr>
              <a:t>Regulatory Risk: </a:t>
            </a:r>
            <a:r>
              <a:rPr kumimoji="0" lang="en-US" sz="2000" b="0" i="0" u="none" strike="noStrike" kern="1200" cap="none" spc="0" normalizeH="0" baseline="0" noProof="0" dirty="0">
                <a:ln>
                  <a:noFill/>
                </a:ln>
                <a:solidFill>
                  <a:schemeClr val="bg2">
                    <a:lumMod val="25000"/>
                  </a:schemeClr>
                </a:solidFill>
                <a:effectLst/>
                <a:uLnTx/>
                <a:uFillTx/>
                <a:latin typeface="Calibri" panose="020F0502020204030204"/>
                <a:ea typeface="Source Sans Pro" panose="020B0703030403020204" pitchFamily="34" charset="0"/>
                <a:cs typeface="Arial" panose="020B0604020202020204" pitchFamily="34" charset="0"/>
              </a:rPr>
              <a:t>Balance efforts to meet regulatory and legal requirements and the achievement of organizational goals to ensure that organizational values and legal obligations are met while allowing the organization, where possible, to take the necessary risk to meet its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Arial" panose="020B0604020202020204" pitchFamily="34" charset="0"/>
              </a:rPr>
              <a:t>Key Question: </a:t>
            </a:r>
            <a:r>
              <a:rPr kumimoji="0" lang="en-US" sz="2000" b="0"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Arial" panose="020B0604020202020204" pitchFamily="34" charset="0"/>
              </a:rPr>
              <a:t>What regulatory requirements will cause non-compliance, findings, and fines?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dirty="0">
              <a:solidFill>
                <a:schemeClr val="bg2">
                  <a:lumMod val="25000"/>
                </a:schemeClr>
              </a:solidFill>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Arial" panose="020B0604020202020204" pitchFamily="34" charset="0"/>
              </a:rPr>
              <a:t>Who’s Involved?: </a:t>
            </a:r>
            <a:r>
              <a:rPr kumimoji="0" lang="en-US" sz="2000" b="0"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Arial" panose="020B0604020202020204" pitchFamily="34" charset="0"/>
              </a:rPr>
              <a:t>Subject Matter Experts, Front line staff, Regulatory compliance owners, Internal &amp; External Audit, Regulators.</a:t>
            </a:r>
            <a:endParaRPr kumimoji="0" lang="en-US" sz="2000" b="0" i="1" u="none" strike="noStrike" kern="1200" cap="none" spc="0" normalizeH="0" baseline="0" noProof="0" dirty="0">
              <a:ln>
                <a:noFill/>
              </a:ln>
              <a:solidFill>
                <a:schemeClr val="bg2">
                  <a:lumMod val="25000"/>
                </a:scheme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1"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513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itle 1">
            <a:extLst>
              <a:ext uri="{FF2B5EF4-FFF2-40B4-BE49-F238E27FC236}">
                <a16:creationId xmlns:a16="http://schemas.microsoft.com/office/drawing/2014/main" id="{EE6CFF99-4AB1-A17F-57D2-7BD57BD607D6}"/>
              </a:ext>
            </a:extLst>
          </p:cNvPr>
          <p:cNvSpPr>
            <a:spLocks noGrp="1"/>
          </p:cNvSpPr>
          <p:nvPr/>
        </p:nvSpPr>
        <p:spPr>
          <a:xfrm>
            <a:off x="6340698"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Sources of Uncertainty</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C3C804F-0CBF-7A53-79F8-043E15C12791}"/>
              </a:ext>
            </a:extLst>
          </p:cNvPr>
          <p:cNvSpPr/>
          <p:nvPr/>
        </p:nvSpPr>
        <p:spPr>
          <a:xfrm>
            <a:off x="7553246" y="2139595"/>
            <a:ext cx="2325740" cy="797854"/>
          </a:xfrm>
          <a:prstGeom prst="roundRect">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strike="noStrike" kern="1200" cap="none" spc="0" normalizeH="0" baseline="0" noProof="0" dirty="0">
                <a:ln>
                  <a:noFill/>
                </a:ln>
                <a:solidFill>
                  <a:schemeClr val="bg2">
                    <a:lumMod val="25000"/>
                  </a:schemeClr>
                </a:solidFill>
                <a:effectLst/>
                <a:uLnTx/>
                <a:uFillTx/>
                <a:latin typeface="Calibri" panose="020F0502020204030204"/>
                <a:ea typeface="+mn-ea"/>
                <a:cs typeface="+mn-cs"/>
              </a:rPr>
              <a:t>Mostly </a:t>
            </a:r>
            <a:r>
              <a:rPr kumimoji="0" lang="en-US" i="0" u="sng" strike="noStrike" kern="1200" cap="none" spc="0" normalizeH="0" baseline="0" noProof="0" dirty="0">
                <a:ln>
                  <a:noFill/>
                </a:ln>
                <a:solidFill>
                  <a:schemeClr val="bg2">
                    <a:lumMod val="25000"/>
                  </a:schemeClr>
                </a:solidFill>
                <a:effectLst/>
                <a:uLnTx/>
                <a:uFillTx/>
                <a:latin typeface="Calibri" panose="020F0502020204030204"/>
                <a:ea typeface="+mn-ea"/>
                <a:cs typeface="+mn-cs"/>
              </a:rPr>
              <a:t>External</a:t>
            </a:r>
            <a:r>
              <a:rPr kumimoji="0" lang="en-US" i="0" strike="noStrike" kern="1200" cap="none" spc="0" normalizeH="0" baseline="0" noProof="0" dirty="0">
                <a:ln>
                  <a:noFill/>
                </a:ln>
                <a:solidFill>
                  <a:schemeClr val="bg2">
                    <a:lumMod val="25000"/>
                  </a:schemeClr>
                </a:solidFill>
                <a:effectLst/>
                <a:uLnTx/>
                <a:uFillTx/>
                <a:latin typeface="Calibri" panose="020F0502020204030204"/>
                <a:ea typeface="+mn-ea"/>
                <a:cs typeface="+mn-cs"/>
              </a:rPr>
              <a:t> Uncertainties</a:t>
            </a:r>
            <a:endParaRPr kumimoji="0" lang="en-US" sz="1600" i="0" strike="noStrike" kern="1200" cap="none" spc="0" normalizeH="0" baseline="0" noProof="0" dirty="0">
              <a:ln>
                <a:noFill/>
              </a:ln>
              <a:solidFill>
                <a:schemeClr val="bg2">
                  <a:lumMod val="25000"/>
                </a:schemeClr>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39FC5D2B-DA50-B5BF-54D5-DB635EE2347F}"/>
              </a:ext>
            </a:extLst>
          </p:cNvPr>
          <p:cNvSpPr/>
          <p:nvPr/>
        </p:nvSpPr>
        <p:spPr>
          <a:xfrm>
            <a:off x="7553246" y="5119032"/>
            <a:ext cx="2325740" cy="797854"/>
          </a:xfrm>
          <a:prstGeom prst="roundRect">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strike="noStrike" kern="1200" cap="none" spc="0" normalizeH="0" baseline="0" noProof="0" dirty="0">
                <a:ln>
                  <a:noFill/>
                </a:ln>
                <a:solidFill>
                  <a:schemeClr val="bg2">
                    <a:lumMod val="25000"/>
                  </a:schemeClr>
                </a:solidFill>
                <a:effectLst/>
                <a:uLnTx/>
                <a:uFillTx/>
                <a:latin typeface="Calibri" panose="020F0502020204030204"/>
                <a:ea typeface="+mn-ea"/>
                <a:cs typeface="+mn-cs"/>
              </a:rPr>
              <a:t>Mostly </a:t>
            </a:r>
            <a:r>
              <a:rPr kumimoji="0" lang="en-US" i="0" u="sng" strike="noStrike" kern="1200" cap="none" spc="0" normalizeH="0" baseline="0" noProof="0" dirty="0">
                <a:ln>
                  <a:noFill/>
                </a:ln>
                <a:solidFill>
                  <a:schemeClr val="bg2">
                    <a:lumMod val="25000"/>
                  </a:schemeClr>
                </a:solidFill>
                <a:effectLst/>
                <a:uLnTx/>
                <a:uFillTx/>
                <a:latin typeface="Calibri" panose="020F0502020204030204"/>
                <a:ea typeface="+mn-ea"/>
                <a:cs typeface="+mn-cs"/>
              </a:rPr>
              <a:t>Internal</a:t>
            </a:r>
            <a:r>
              <a:rPr kumimoji="0" lang="en-US" i="0" strike="noStrike" kern="1200" cap="none" spc="0" normalizeH="0" baseline="0" noProof="0" dirty="0">
                <a:ln>
                  <a:noFill/>
                </a:ln>
                <a:solidFill>
                  <a:schemeClr val="bg2">
                    <a:lumMod val="25000"/>
                  </a:schemeClr>
                </a:solidFill>
                <a:effectLst/>
                <a:uLnTx/>
                <a:uFillTx/>
                <a:latin typeface="Calibri" panose="020F0502020204030204"/>
                <a:ea typeface="+mn-ea"/>
                <a:cs typeface="+mn-cs"/>
              </a:rPr>
              <a:t> Uncertainties</a:t>
            </a:r>
            <a:endParaRPr kumimoji="0" lang="en-US" sz="1600" i="0" strike="noStrike" kern="1200" cap="none" spc="0" normalizeH="0" baseline="0" noProof="0" dirty="0">
              <a:ln>
                <a:noFill/>
              </a:ln>
              <a:solidFill>
                <a:schemeClr val="bg2">
                  <a:lumMod val="25000"/>
                </a:schemeClr>
              </a:solidFill>
              <a:effectLst/>
              <a:uLnTx/>
              <a:uFillTx/>
              <a:latin typeface="Calibri" panose="020F0502020204030204"/>
              <a:ea typeface="+mn-ea"/>
              <a:cs typeface="+mn-cs"/>
            </a:endParaRPr>
          </a:p>
        </p:txBody>
      </p:sp>
      <p:sp>
        <p:nvSpPr>
          <p:cNvPr id="12" name="Arrow: Up-Down 11">
            <a:extLst>
              <a:ext uri="{FF2B5EF4-FFF2-40B4-BE49-F238E27FC236}">
                <a16:creationId xmlns:a16="http://schemas.microsoft.com/office/drawing/2014/main" id="{BBDA24E7-8CCD-3C11-5368-46483D31A561}"/>
              </a:ext>
            </a:extLst>
          </p:cNvPr>
          <p:cNvSpPr/>
          <p:nvPr/>
        </p:nvSpPr>
        <p:spPr>
          <a:xfrm>
            <a:off x="8409169" y="3113840"/>
            <a:ext cx="613893" cy="1828800"/>
          </a:xfrm>
          <a:prstGeom prst="up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11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itle 1">
            <a:extLst>
              <a:ext uri="{FF2B5EF4-FFF2-40B4-BE49-F238E27FC236}">
                <a16:creationId xmlns:a16="http://schemas.microsoft.com/office/drawing/2014/main" id="{EE6CFF99-4AB1-A17F-57D2-7BD57BD607D6}"/>
              </a:ext>
            </a:extLst>
          </p:cNvPr>
          <p:cNvSpPr>
            <a:spLocks noGrp="1"/>
          </p:cNvSpPr>
          <p:nvPr/>
        </p:nvSpPr>
        <p:spPr>
          <a:xfrm>
            <a:off x="6340698"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Risk Assessment Approach</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3" name="Flowchart: Collate 12">
            <a:extLst>
              <a:ext uri="{FF2B5EF4-FFF2-40B4-BE49-F238E27FC236}">
                <a16:creationId xmlns:a16="http://schemas.microsoft.com/office/drawing/2014/main" id="{D8973BBE-65A5-B5EF-5F45-1120850293D1}"/>
              </a:ext>
            </a:extLst>
          </p:cNvPr>
          <p:cNvSpPr/>
          <p:nvPr/>
        </p:nvSpPr>
        <p:spPr>
          <a:xfrm>
            <a:off x="7417727" y="2028739"/>
            <a:ext cx="2599840" cy="3934118"/>
          </a:xfrm>
          <a:prstGeom prst="flowChartCol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89BC31A6-140B-4E84-3BB6-B571EE3F7DB3}"/>
              </a:ext>
            </a:extLst>
          </p:cNvPr>
          <p:cNvSpPr txBox="1"/>
          <p:nvPr/>
        </p:nvSpPr>
        <p:spPr>
          <a:xfrm>
            <a:off x="7956289" y="2095472"/>
            <a:ext cx="1522709" cy="923330"/>
          </a:xfrm>
          <a:prstGeom prst="rect">
            <a:avLst/>
          </a:prstGeom>
          <a:noFill/>
        </p:spPr>
        <p:txBody>
          <a:bodyPr wrap="square" rtlCol="0">
            <a:spAutoFit/>
          </a:bodyPr>
          <a:lstStyle/>
          <a:p>
            <a:pPr algn="ctr"/>
            <a:r>
              <a:rPr lang="en-US" dirty="0">
                <a:solidFill>
                  <a:schemeClr val="bg2">
                    <a:lumMod val="25000"/>
                  </a:schemeClr>
                </a:solidFill>
              </a:rPr>
              <a:t>Scenario Analysis:</a:t>
            </a:r>
          </a:p>
          <a:p>
            <a:pPr algn="ctr"/>
            <a:r>
              <a:rPr lang="en-US" dirty="0">
                <a:solidFill>
                  <a:schemeClr val="bg2">
                    <a:lumMod val="25000"/>
                  </a:schemeClr>
                </a:solidFill>
              </a:rPr>
              <a:t>“What if?”</a:t>
            </a:r>
          </a:p>
        </p:txBody>
      </p:sp>
      <p:sp>
        <p:nvSpPr>
          <p:cNvPr id="15" name="TextBox 14">
            <a:extLst>
              <a:ext uri="{FF2B5EF4-FFF2-40B4-BE49-F238E27FC236}">
                <a16:creationId xmlns:a16="http://schemas.microsoft.com/office/drawing/2014/main" id="{8245B0B4-B95F-EB1E-3204-A2E31C3B738C}"/>
              </a:ext>
            </a:extLst>
          </p:cNvPr>
          <p:cNvSpPr txBox="1"/>
          <p:nvPr/>
        </p:nvSpPr>
        <p:spPr>
          <a:xfrm>
            <a:off x="7956290" y="4762528"/>
            <a:ext cx="1522709" cy="1200329"/>
          </a:xfrm>
          <a:prstGeom prst="rect">
            <a:avLst/>
          </a:prstGeom>
          <a:noFill/>
        </p:spPr>
        <p:txBody>
          <a:bodyPr wrap="square" rtlCol="0">
            <a:spAutoFit/>
          </a:bodyPr>
          <a:lstStyle/>
          <a:p>
            <a:pPr algn="ctr"/>
            <a:r>
              <a:rPr lang="en-US" dirty="0">
                <a:solidFill>
                  <a:schemeClr val="bg2">
                    <a:lumMod val="25000"/>
                  </a:schemeClr>
                </a:solidFill>
              </a:rPr>
              <a:t>Process and Controls Assessment: “Audit”</a:t>
            </a:r>
          </a:p>
        </p:txBody>
      </p:sp>
    </p:spTree>
    <p:extLst>
      <p:ext uri="{BB962C8B-B14F-4D97-AF65-F5344CB8AC3E}">
        <p14:creationId xmlns:p14="http://schemas.microsoft.com/office/powerpoint/2010/main" val="307924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itle 1">
            <a:extLst>
              <a:ext uri="{FF2B5EF4-FFF2-40B4-BE49-F238E27FC236}">
                <a16:creationId xmlns:a16="http://schemas.microsoft.com/office/drawing/2014/main" id="{EE6CFF99-4AB1-A17F-57D2-7BD57BD607D6}"/>
              </a:ext>
            </a:extLst>
          </p:cNvPr>
          <p:cNvSpPr>
            <a:spLocks noGrp="1"/>
          </p:cNvSpPr>
          <p:nvPr/>
        </p:nvSpPr>
        <p:spPr>
          <a:xfrm>
            <a:off x="6340698"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Risk Programs</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7515AA15-840C-4E43-81F3-50BF1CF1D4EE}"/>
              </a:ext>
            </a:extLst>
          </p:cNvPr>
          <p:cNvSpPr/>
          <p:nvPr/>
        </p:nvSpPr>
        <p:spPr>
          <a:xfrm>
            <a:off x="6757481" y="2082336"/>
            <a:ext cx="1833094" cy="123605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Strategic Risk Management</a:t>
            </a:r>
          </a:p>
        </p:txBody>
      </p:sp>
      <p:sp>
        <p:nvSpPr>
          <p:cNvPr id="11" name="Rectangle: Rounded Corners 10">
            <a:extLst>
              <a:ext uri="{FF2B5EF4-FFF2-40B4-BE49-F238E27FC236}">
                <a16:creationId xmlns:a16="http://schemas.microsoft.com/office/drawing/2014/main" id="{1FC9A2B2-1E32-1556-E3CC-8E393D30B82B}"/>
              </a:ext>
            </a:extLst>
          </p:cNvPr>
          <p:cNvSpPr/>
          <p:nvPr/>
        </p:nvSpPr>
        <p:spPr>
          <a:xfrm>
            <a:off x="8390937" y="2858427"/>
            <a:ext cx="1724865" cy="13405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Business Risk Management</a:t>
            </a:r>
          </a:p>
        </p:txBody>
      </p:sp>
      <p:sp>
        <p:nvSpPr>
          <p:cNvPr id="12" name="Rectangle: Rounded Corners 11">
            <a:extLst>
              <a:ext uri="{FF2B5EF4-FFF2-40B4-BE49-F238E27FC236}">
                <a16:creationId xmlns:a16="http://schemas.microsoft.com/office/drawing/2014/main" id="{F4735262-7214-BAA8-FC8A-E994DC0A09EB}"/>
              </a:ext>
            </a:extLst>
          </p:cNvPr>
          <p:cNvSpPr/>
          <p:nvPr/>
        </p:nvSpPr>
        <p:spPr>
          <a:xfrm>
            <a:off x="6757481" y="3974678"/>
            <a:ext cx="2096595" cy="2428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Operational Risk Management</a:t>
            </a:r>
          </a:p>
        </p:txBody>
      </p:sp>
      <p:sp>
        <p:nvSpPr>
          <p:cNvPr id="13" name="Rectangle: Rounded Corners 12">
            <a:extLst>
              <a:ext uri="{FF2B5EF4-FFF2-40B4-BE49-F238E27FC236}">
                <a16:creationId xmlns:a16="http://schemas.microsoft.com/office/drawing/2014/main" id="{47BD0DD6-1201-DC5C-25E5-A238DF913966}"/>
              </a:ext>
            </a:extLst>
          </p:cNvPr>
          <p:cNvSpPr/>
          <p:nvPr/>
        </p:nvSpPr>
        <p:spPr>
          <a:xfrm>
            <a:off x="8622507" y="4518664"/>
            <a:ext cx="1724865" cy="1340560"/>
          </a:xfrm>
          <a:prstGeom prst="roundRect">
            <a:avLst/>
          </a:prstGeom>
          <a:ln>
            <a:solidFill>
              <a:srgbClr val="2F528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Vendor Risk Management</a:t>
            </a:r>
          </a:p>
        </p:txBody>
      </p:sp>
    </p:spTree>
    <p:extLst>
      <p:ext uri="{BB962C8B-B14F-4D97-AF65-F5344CB8AC3E}">
        <p14:creationId xmlns:p14="http://schemas.microsoft.com/office/powerpoint/2010/main" val="315322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itle 1">
            <a:extLst>
              <a:ext uri="{FF2B5EF4-FFF2-40B4-BE49-F238E27FC236}">
                <a16:creationId xmlns:a16="http://schemas.microsoft.com/office/drawing/2014/main" id="{EE6CFF99-4AB1-A17F-57D2-7BD57BD607D6}"/>
              </a:ext>
            </a:extLst>
          </p:cNvPr>
          <p:cNvSpPr>
            <a:spLocks noGrp="1"/>
          </p:cNvSpPr>
          <p:nvPr/>
        </p:nvSpPr>
        <p:spPr>
          <a:xfrm>
            <a:off x="6340698"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Business Processes</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436F6A61-393B-19F1-191F-8BC199F168D2}"/>
              </a:ext>
            </a:extLst>
          </p:cNvPr>
          <p:cNvSpPr/>
          <p:nvPr/>
        </p:nvSpPr>
        <p:spPr>
          <a:xfrm>
            <a:off x="7371539" y="2849179"/>
            <a:ext cx="2746425" cy="613941"/>
          </a:xfrm>
          <a:prstGeom prst="roundRect">
            <a:avLst/>
          </a:prstGeom>
          <a:solidFill>
            <a:schemeClr val="tx1">
              <a:lumMod val="75000"/>
              <a:lumOff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Strategic oversight and planning</a:t>
            </a:r>
          </a:p>
        </p:txBody>
      </p:sp>
      <p:sp>
        <p:nvSpPr>
          <p:cNvPr id="11" name="Rectangle: Rounded Corners 10">
            <a:extLst>
              <a:ext uri="{FF2B5EF4-FFF2-40B4-BE49-F238E27FC236}">
                <a16:creationId xmlns:a16="http://schemas.microsoft.com/office/drawing/2014/main" id="{8D023DA3-B425-B68E-FB64-EEFC38C36B4B}"/>
              </a:ext>
            </a:extLst>
          </p:cNvPr>
          <p:cNvSpPr/>
          <p:nvPr/>
        </p:nvSpPr>
        <p:spPr>
          <a:xfrm>
            <a:off x="7371539" y="3676505"/>
            <a:ext cx="2746425" cy="613942"/>
          </a:xfrm>
          <a:prstGeom prst="roundRect">
            <a:avLst/>
          </a:prstGeom>
          <a:solidFill>
            <a:schemeClr val="tx1">
              <a:lumMod val="75000"/>
              <a:lumOff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Business level planning and budgeting</a:t>
            </a:r>
          </a:p>
        </p:txBody>
      </p:sp>
      <p:sp>
        <p:nvSpPr>
          <p:cNvPr id="12" name="Rectangle: Rounded Corners 11">
            <a:extLst>
              <a:ext uri="{FF2B5EF4-FFF2-40B4-BE49-F238E27FC236}">
                <a16:creationId xmlns:a16="http://schemas.microsoft.com/office/drawing/2014/main" id="{512EFC1C-D0C6-5575-2A88-CF17E115ACCB}"/>
              </a:ext>
            </a:extLst>
          </p:cNvPr>
          <p:cNvSpPr/>
          <p:nvPr/>
        </p:nvSpPr>
        <p:spPr>
          <a:xfrm>
            <a:off x="7371539" y="4503832"/>
            <a:ext cx="2746425" cy="613943"/>
          </a:xfrm>
          <a:prstGeom prst="roundRect">
            <a:avLst/>
          </a:prstGeom>
          <a:solidFill>
            <a:schemeClr val="tx1">
              <a:lumMod val="75000"/>
              <a:lumOff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Operational execution</a:t>
            </a:r>
          </a:p>
        </p:txBody>
      </p:sp>
      <p:sp>
        <p:nvSpPr>
          <p:cNvPr id="13" name="Rectangle: Rounded Corners 12">
            <a:extLst>
              <a:ext uri="{FF2B5EF4-FFF2-40B4-BE49-F238E27FC236}">
                <a16:creationId xmlns:a16="http://schemas.microsoft.com/office/drawing/2014/main" id="{C0E21782-597B-CDE8-8394-749284F1A703}"/>
              </a:ext>
            </a:extLst>
          </p:cNvPr>
          <p:cNvSpPr/>
          <p:nvPr/>
        </p:nvSpPr>
        <p:spPr>
          <a:xfrm>
            <a:off x="7371539" y="5331160"/>
            <a:ext cx="2746425" cy="618851"/>
          </a:xfrm>
          <a:prstGeom prst="roundRect">
            <a:avLst/>
          </a:prstGeom>
          <a:solidFill>
            <a:schemeClr val="tx1">
              <a:lumMod val="75000"/>
              <a:lumOff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Control and compliance monitoring and assurance</a:t>
            </a:r>
          </a:p>
        </p:txBody>
      </p:sp>
      <p:sp>
        <p:nvSpPr>
          <p:cNvPr id="14" name="Rectangle: Rounded Corners 13">
            <a:extLst>
              <a:ext uri="{FF2B5EF4-FFF2-40B4-BE49-F238E27FC236}">
                <a16:creationId xmlns:a16="http://schemas.microsoft.com/office/drawing/2014/main" id="{620FC433-3C97-BAD6-C0CE-EB55A2343991}"/>
              </a:ext>
            </a:extLst>
          </p:cNvPr>
          <p:cNvSpPr/>
          <p:nvPr/>
        </p:nvSpPr>
        <p:spPr>
          <a:xfrm>
            <a:off x="7371541" y="2016943"/>
            <a:ext cx="2746425" cy="618851"/>
          </a:xfrm>
          <a:prstGeom prst="roundRect">
            <a:avLst/>
          </a:prstGeom>
          <a:solidFill>
            <a:schemeClr val="tx1">
              <a:lumMod val="75000"/>
              <a:lumOff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Governance</a:t>
            </a:r>
          </a:p>
        </p:txBody>
      </p:sp>
    </p:spTree>
    <p:extLst>
      <p:ext uri="{BB962C8B-B14F-4D97-AF65-F5344CB8AC3E}">
        <p14:creationId xmlns:p14="http://schemas.microsoft.com/office/powerpoint/2010/main" val="240552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itle 1">
            <a:extLst>
              <a:ext uri="{FF2B5EF4-FFF2-40B4-BE49-F238E27FC236}">
                <a16:creationId xmlns:a16="http://schemas.microsoft.com/office/drawing/2014/main" id="{EE6CFF99-4AB1-A17F-57D2-7BD57BD607D6}"/>
              </a:ext>
            </a:extLst>
          </p:cNvPr>
          <p:cNvSpPr>
            <a:spLocks noGrp="1"/>
          </p:cNvSpPr>
          <p:nvPr/>
        </p:nvSpPr>
        <p:spPr>
          <a:xfrm>
            <a:off x="6340698"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Business Outcomes</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089D2433-41C3-48F6-DF1F-6C8249402EFD}"/>
              </a:ext>
            </a:extLst>
          </p:cNvPr>
          <p:cNvSpPr/>
          <p:nvPr/>
        </p:nvSpPr>
        <p:spPr>
          <a:xfrm>
            <a:off x="7642169" y="2044084"/>
            <a:ext cx="2052398" cy="1080579"/>
          </a:xfrm>
          <a:prstGeom prst="round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Value Creation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Revenue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Profitability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Market share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Member value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CE8A6AC0-36E8-9F0E-CA91-47D615589DA1}"/>
              </a:ext>
            </a:extLst>
          </p:cNvPr>
          <p:cNvSpPr/>
          <p:nvPr/>
        </p:nvSpPr>
        <p:spPr>
          <a:xfrm>
            <a:off x="7642169" y="3428690"/>
            <a:ext cx="2052398" cy="1121174"/>
          </a:xfrm>
          <a:prstGeom prst="round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Optimization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Capital efficiency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Resource allocation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Processes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Expense mgmt</a:t>
            </a:r>
          </a:p>
        </p:txBody>
      </p:sp>
      <p:sp>
        <p:nvSpPr>
          <p:cNvPr id="12" name="Rectangle: Rounded Corners 11">
            <a:extLst>
              <a:ext uri="{FF2B5EF4-FFF2-40B4-BE49-F238E27FC236}">
                <a16:creationId xmlns:a16="http://schemas.microsoft.com/office/drawing/2014/main" id="{841964AE-4DF3-DE01-8A98-31FFCFBDFF73}"/>
              </a:ext>
            </a:extLst>
          </p:cNvPr>
          <p:cNvSpPr/>
          <p:nvPr/>
        </p:nvSpPr>
        <p:spPr>
          <a:xfrm>
            <a:off x="7642168" y="4853891"/>
            <a:ext cx="2052399" cy="1180029"/>
          </a:xfrm>
          <a:prstGeom prst="round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Value Preservation</a:t>
            </a:r>
            <a:endPar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Brand / Reputation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Reduced Variability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Compliance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Audit</a:t>
            </a:r>
          </a:p>
        </p:txBody>
      </p:sp>
    </p:spTree>
    <p:extLst>
      <p:ext uri="{BB962C8B-B14F-4D97-AF65-F5344CB8AC3E}">
        <p14:creationId xmlns:p14="http://schemas.microsoft.com/office/powerpoint/2010/main" val="45896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ERM Risks</a:t>
            </a:r>
            <a:endParaRPr lang="en-US" dirty="0">
              <a:solidFill>
                <a:srgbClr val="002060"/>
              </a:solidFill>
            </a:endParaRPr>
          </a:p>
        </p:txBody>
      </p:sp>
      <p:pic>
        <p:nvPicPr>
          <p:cNvPr id="1028" name="Picture 4" descr="The complex network of OD flows For the complex network, we use Mapping...  | Download Scientific Diagram">
            <a:extLst>
              <a:ext uri="{FF2B5EF4-FFF2-40B4-BE49-F238E27FC236}">
                <a16:creationId xmlns:a16="http://schemas.microsoft.com/office/drawing/2014/main" id="{CB8493E0-6EDB-4C2F-D6D4-F8B03D8C4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325" y="1788795"/>
            <a:ext cx="3303270" cy="3280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61FFC4-44B3-52C2-4C71-64A7F1094CA7}"/>
              </a:ext>
            </a:extLst>
          </p:cNvPr>
          <p:cNvSpPr txBox="1"/>
          <p:nvPr/>
        </p:nvSpPr>
        <p:spPr>
          <a:xfrm>
            <a:off x="838200" y="1950612"/>
            <a:ext cx="7627749" cy="3539430"/>
          </a:xfrm>
          <a:prstGeom prst="rect">
            <a:avLst/>
          </a:prstGeom>
          <a:noFill/>
        </p:spPr>
        <p:txBody>
          <a:bodyPr wrap="square" rtlCol="0">
            <a:spAutoFit/>
          </a:bodyPr>
          <a:lstStyle/>
          <a:p>
            <a:r>
              <a:rPr lang="en-US" sz="4400" dirty="0">
                <a:solidFill>
                  <a:schemeClr val="bg2">
                    <a:lumMod val="25000"/>
                  </a:schemeClr>
                </a:solidFill>
              </a:rPr>
              <a:t>Why define an ERM Ecosystem?</a:t>
            </a:r>
          </a:p>
          <a:p>
            <a:pPr marL="571500" indent="-571500">
              <a:buFont typeface="Arial" panose="020B0604020202020204" pitchFamily="34" charset="0"/>
              <a:buChar char="•"/>
            </a:pPr>
            <a:r>
              <a:rPr lang="en-US" sz="3600" dirty="0">
                <a:solidFill>
                  <a:schemeClr val="bg2">
                    <a:lumMod val="25000"/>
                  </a:schemeClr>
                </a:solidFill>
              </a:rPr>
              <a:t>Reduce the complexity</a:t>
            </a:r>
          </a:p>
          <a:p>
            <a:pPr marL="571500" indent="-571500">
              <a:buFont typeface="Arial" panose="020B0604020202020204" pitchFamily="34" charset="0"/>
              <a:buChar char="•"/>
            </a:pPr>
            <a:r>
              <a:rPr lang="en-US" sz="3600" dirty="0">
                <a:solidFill>
                  <a:schemeClr val="bg2">
                    <a:lumMod val="25000"/>
                  </a:schemeClr>
                </a:solidFill>
              </a:rPr>
              <a:t>Improve understanding</a:t>
            </a:r>
          </a:p>
          <a:p>
            <a:pPr marL="571500" indent="-571500">
              <a:buFont typeface="Arial" panose="020B0604020202020204" pitchFamily="34" charset="0"/>
              <a:buChar char="•"/>
            </a:pPr>
            <a:r>
              <a:rPr lang="en-US" sz="3600" dirty="0">
                <a:solidFill>
                  <a:schemeClr val="bg2">
                    <a:lumMod val="25000"/>
                  </a:schemeClr>
                </a:solidFill>
              </a:rPr>
              <a:t>Improve adoption</a:t>
            </a:r>
          </a:p>
          <a:p>
            <a:pPr marL="571500" indent="-571500">
              <a:buFont typeface="Arial" panose="020B0604020202020204" pitchFamily="34" charset="0"/>
              <a:buChar char="•"/>
            </a:pPr>
            <a:r>
              <a:rPr lang="en-US" sz="3600" dirty="0">
                <a:solidFill>
                  <a:schemeClr val="bg2">
                    <a:lumMod val="25000"/>
                  </a:schemeClr>
                </a:solidFill>
              </a:rPr>
              <a:t>Improve manageability</a:t>
            </a:r>
          </a:p>
          <a:p>
            <a:pPr marL="571500" indent="-571500">
              <a:buFont typeface="Arial" panose="020B0604020202020204" pitchFamily="34" charset="0"/>
              <a:buChar char="•"/>
            </a:pPr>
            <a:r>
              <a:rPr lang="en-US" sz="3600" dirty="0">
                <a:solidFill>
                  <a:schemeClr val="bg2">
                    <a:lumMod val="25000"/>
                  </a:schemeClr>
                </a:solidFill>
              </a:rPr>
              <a:t>Improve “risk information”</a:t>
            </a:r>
          </a:p>
        </p:txBody>
      </p:sp>
    </p:spTree>
    <p:extLst>
      <p:ext uri="{BB962C8B-B14F-4D97-AF65-F5344CB8AC3E}">
        <p14:creationId xmlns:p14="http://schemas.microsoft.com/office/powerpoint/2010/main" val="191640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3E34-1062-608F-CA3C-ADE8810D2E59}"/>
              </a:ext>
            </a:extLst>
          </p:cNvPr>
          <p:cNvSpPr>
            <a:spLocks noGrp="1"/>
          </p:cNvSpPr>
          <p:nvPr>
            <p:ph type="title"/>
          </p:nvPr>
        </p:nvSpPr>
        <p:spPr>
          <a:xfrm>
            <a:off x="838200" y="365125"/>
            <a:ext cx="10515600" cy="1765684"/>
          </a:xfrm>
        </p:spPr>
        <p:txBody>
          <a:bodyPr anchor="t"/>
          <a:lstStyle/>
          <a:p>
            <a:r>
              <a:rPr lang="en-US" dirty="0">
                <a:solidFill>
                  <a:srgbClr val="002060"/>
                </a:solidFill>
              </a:rPr>
              <a:t>What is Risk?</a:t>
            </a:r>
            <a:br>
              <a:rPr lang="en-US" dirty="0">
                <a:solidFill>
                  <a:srgbClr val="002060"/>
                </a:solidFill>
              </a:rPr>
            </a:br>
            <a:r>
              <a:rPr lang="en-US" sz="2800" dirty="0">
                <a:solidFill>
                  <a:srgbClr val="002060"/>
                </a:solidFill>
              </a:rPr>
              <a:t>And what is Enterprise Risk Management?</a:t>
            </a:r>
            <a:endParaRPr lang="en-US" dirty="0">
              <a:solidFill>
                <a:srgbClr val="002060"/>
              </a:solidFill>
            </a:endParaRPr>
          </a:p>
        </p:txBody>
      </p:sp>
      <p:pic>
        <p:nvPicPr>
          <p:cNvPr id="4" name="Picture 2">
            <a:extLst>
              <a:ext uri="{FF2B5EF4-FFF2-40B4-BE49-F238E27FC236}">
                <a16:creationId xmlns:a16="http://schemas.microsoft.com/office/drawing/2014/main" id="{6D24C04C-FFBA-A138-E130-D8385BB057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9753" y="4215408"/>
            <a:ext cx="2352891" cy="17646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2F777B87-A85E-DB7A-01AD-A976ABC2AF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33048" y="4215408"/>
            <a:ext cx="2530780" cy="1686775"/>
          </a:xfrm>
          <a:prstGeom prst="rect">
            <a:avLst/>
          </a:prstGeom>
          <a:ln>
            <a:noFill/>
          </a:ln>
          <a:effectLst>
            <a:softEdge rad="112500"/>
          </a:effectLst>
        </p:spPr>
      </p:pic>
      <p:pic>
        <p:nvPicPr>
          <p:cNvPr id="6" name="Picture 5">
            <a:extLst>
              <a:ext uri="{FF2B5EF4-FFF2-40B4-BE49-F238E27FC236}">
                <a16:creationId xmlns:a16="http://schemas.microsoft.com/office/drawing/2014/main" id="{D7901678-5B7C-BAAB-1FD1-82FAF980B54A}"/>
              </a:ext>
            </a:extLst>
          </p:cNvPr>
          <p:cNvPicPr/>
          <p:nvPr/>
        </p:nvPicPr>
        <p:blipFill>
          <a:blip r:embed="rId5"/>
          <a:stretch>
            <a:fillRect/>
          </a:stretch>
        </p:blipFill>
        <p:spPr>
          <a:xfrm>
            <a:off x="6837768" y="3237142"/>
            <a:ext cx="2257967" cy="1558316"/>
          </a:xfrm>
          <a:prstGeom prst="rect">
            <a:avLst/>
          </a:prstGeom>
          <a:effectLst>
            <a:softEdge rad="63500"/>
          </a:effectLst>
        </p:spPr>
      </p:pic>
      <p:pic>
        <p:nvPicPr>
          <p:cNvPr id="7" name="Picture 6">
            <a:extLst>
              <a:ext uri="{FF2B5EF4-FFF2-40B4-BE49-F238E27FC236}">
                <a16:creationId xmlns:a16="http://schemas.microsoft.com/office/drawing/2014/main" id="{6D2748B1-169C-EBBB-1306-2DD417143FBD}"/>
              </a:ext>
            </a:extLst>
          </p:cNvPr>
          <p:cNvPicPr>
            <a:picLocks noChangeAspect="1"/>
          </p:cNvPicPr>
          <p:nvPr/>
        </p:nvPicPr>
        <p:blipFill>
          <a:blip r:embed="rId6"/>
          <a:stretch>
            <a:fillRect/>
          </a:stretch>
        </p:blipFill>
        <p:spPr>
          <a:xfrm>
            <a:off x="6274893" y="1772270"/>
            <a:ext cx="2568412" cy="1434030"/>
          </a:xfrm>
          <a:prstGeom prst="rect">
            <a:avLst/>
          </a:prstGeom>
        </p:spPr>
      </p:pic>
      <p:pic>
        <p:nvPicPr>
          <p:cNvPr id="8" name="Picture 7">
            <a:extLst>
              <a:ext uri="{FF2B5EF4-FFF2-40B4-BE49-F238E27FC236}">
                <a16:creationId xmlns:a16="http://schemas.microsoft.com/office/drawing/2014/main" id="{332C0FA1-60E8-DD44-F94E-6F50AD91A572}"/>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4261930" y="3006030"/>
            <a:ext cx="2255651" cy="155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474848F-E1FB-54BE-972F-06CCABDBEF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95160" y="1285405"/>
            <a:ext cx="2516937" cy="1887703"/>
          </a:xfrm>
          <a:prstGeom prst="rect">
            <a:avLst/>
          </a:prstGeom>
          <a:ln>
            <a:noFill/>
          </a:ln>
          <a:effectLst>
            <a:softEdge rad="112500"/>
          </a:effectLst>
        </p:spPr>
      </p:pic>
      <p:pic>
        <p:nvPicPr>
          <p:cNvPr id="11" name="Picture 10">
            <a:extLst>
              <a:ext uri="{FF2B5EF4-FFF2-40B4-BE49-F238E27FC236}">
                <a16:creationId xmlns:a16="http://schemas.microsoft.com/office/drawing/2014/main" id="{9C2077E7-ABEF-53CA-6D58-F652B2671243}"/>
              </a:ext>
            </a:extLst>
          </p:cNvPr>
          <p:cNvPicPr/>
          <p:nvPr/>
        </p:nvPicPr>
        <p:blipFill>
          <a:blip r:embed="rId9"/>
          <a:stretch>
            <a:fillRect/>
          </a:stretch>
        </p:blipFill>
        <p:spPr>
          <a:xfrm>
            <a:off x="9231469" y="3237142"/>
            <a:ext cx="2180628" cy="1367188"/>
          </a:xfrm>
          <a:prstGeom prst="rect">
            <a:avLst/>
          </a:prstGeom>
          <a:ln>
            <a:noFill/>
          </a:ln>
          <a:effectLst>
            <a:softEdge rad="112500"/>
          </a:effectLst>
        </p:spPr>
      </p:pic>
      <p:pic>
        <p:nvPicPr>
          <p:cNvPr id="1026" name="Picture 2" descr="A Silicon Valley Bank office in Tempe, Ariz., on March 14, 2023.">
            <a:extLst>
              <a:ext uri="{FF2B5EF4-FFF2-40B4-BE49-F238E27FC236}">
                <a16:creationId xmlns:a16="http://schemas.microsoft.com/office/drawing/2014/main" id="{261AE09D-E26F-2647-3F07-73C4863065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903" y="2022839"/>
            <a:ext cx="3286691" cy="2192569"/>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ECD028-D96A-9BCE-57D6-643B350C04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4133" y="4826301"/>
            <a:ext cx="2524103" cy="122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0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Conclusions</a:t>
            </a:r>
            <a:endParaRPr lang="en-US" dirty="0">
              <a:solidFill>
                <a:srgbClr val="002060"/>
              </a:solidFill>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752592" y="2100353"/>
            <a:ext cx="10247330" cy="3699887"/>
          </a:xfrm>
          <a:prstGeom prst="rect">
            <a:avLst/>
          </a:prstGeom>
        </p:spPr>
        <p:txBody>
          <a:bodyPr vert="horz" wrap="square" lIns="91440" tIns="45720" rIns="91440" bIns="45720" rtlCol="0" anchor="t">
            <a:noAutofit/>
          </a:bodyPr>
          <a:lstStyle/>
          <a:p>
            <a:pPr marL="0" marR="0" lvl="0" indent="0" defTabSz="914400" rtl="0" eaLnBrk="1" fontAlgn="auto" latinLnBrk="0" hangingPunct="1">
              <a:lnSpc>
                <a:spcPct val="90000"/>
              </a:lnSpc>
              <a:spcBef>
                <a:spcPts val="0"/>
              </a:spcBef>
              <a:spcAft>
                <a:spcPts val="800"/>
              </a:spcAft>
              <a:buClrTx/>
              <a:buSzTx/>
              <a:buFontTx/>
              <a:buNone/>
              <a:tabLst/>
              <a:defRPr/>
            </a:pPr>
            <a:r>
              <a:rPr kumimoji="0" lang="en-US" sz="3200" i="0"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covers a lot of ground. It’s complex and interconnected.</a:t>
            </a:r>
          </a:p>
          <a:p>
            <a:pPr marL="0" marR="0" lvl="0" indent="0" defTabSz="914400" rtl="0" eaLnBrk="1" fontAlgn="auto" latinLnBrk="0" hangingPunct="1">
              <a:lnSpc>
                <a:spcPct val="90000"/>
              </a:lnSpc>
              <a:spcBef>
                <a:spcPts val="0"/>
              </a:spcBef>
              <a:spcAft>
                <a:spcPts val="800"/>
              </a:spcAft>
              <a:buClrTx/>
              <a:buSzTx/>
              <a:buFontTx/>
              <a:buNone/>
              <a:tabLst/>
              <a:defRPr/>
            </a:pPr>
            <a:endParaRPr lang="en-US" sz="3200" dirty="0">
              <a:solidFill>
                <a:schemeClr val="bg2">
                  <a:lumMod val="25000"/>
                </a:schemeClr>
              </a:solidFill>
              <a:latin typeface="Abadi" panose="020B0604020104020204" pitchFamily="34" charset="0"/>
              <a:ea typeface="Source Sans Pro" panose="020B0703030403020204" pitchFamily="34" charset="0"/>
              <a:cs typeface="Arial" panose="020B0604020202020204" pitchFamily="34" charset="0"/>
            </a:endParaRPr>
          </a:p>
          <a:p>
            <a:pPr marL="0" marR="0" lvl="0" indent="0" defTabSz="914400" rtl="0" eaLnBrk="1" fontAlgn="auto" latinLnBrk="0" hangingPunct="1">
              <a:lnSpc>
                <a:spcPct val="90000"/>
              </a:lnSpc>
              <a:spcBef>
                <a:spcPts val="0"/>
              </a:spcBef>
              <a:spcAft>
                <a:spcPts val="800"/>
              </a:spcAft>
              <a:buClrTx/>
              <a:buSzTx/>
              <a:buFontTx/>
              <a:buNone/>
              <a:tabLst/>
              <a:defRPr/>
            </a:pPr>
            <a:r>
              <a:rPr kumimoji="0" lang="en-US" sz="3200" i="0"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Rochdale’s ERM Ecosystem breaks down the complexity so that it’s understandable, more fully adopted, and manageable. </a:t>
            </a:r>
            <a:endParaRPr kumimoji="0" lang="en-US" sz="3200" i="0"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6647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BAAEF-87F5-B978-0DE8-03F45B1D3A64}"/>
              </a:ext>
            </a:extLst>
          </p:cNvPr>
          <p:cNvSpPr>
            <a:spLocks noGrp="1"/>
          </p:cNvSpPr>
          <p:nvPr>
            <p:ph type="title" idx="4294967295"/>
          </p:nvPr>
        </p:nvSpPr>
        <p:spPr>
          <a:xfrm>
            <a:off x="924059" y="1385737"/>
            <a:ext cx="10515600" cy="1325563"/>
          </a:xfrm>
        </p:spPr>
        <p:txBody>
          <a:bodyPr/>
          <a:lstStyle/>
          <a:p>
            <a:r>
              <a:rPr lang="en-US" sz="4400" dirty="0">
                <a:solidFill>
                  <a:schemeClr val="bg1"/>
                </a:solidFill>
              </a:rPr>
              <a:t>Thank you.</a:t>
            </a:r>
          </a:p>
        </p:txBody>
      </p:sp>
      <p:sp>
        <p:nvSpPr>
          <p:cNvPr id="2" name="Title 3">
            <a:extLst>
              <a:ext uri="{FF2B5EF4-FFF2-40B4-BE49-F238E27FC236}">
                <a16:creationId xmlns:a16="http://schemas.microsoft.com/office/drawing/2014/main" id="{7AFBBB7F-A979-1B14-5A7B-F002FDDCACD7}"/>
              </a:ext>
            </a:extLst>
          </p:cNvPr>
          <p:cNvSpPr txBox="1">
            <a:spLocks/>
          </p:cNvSpPr>
          <p:nvPr/>
        </p:nvSpPr>
        <p:spPr>
          <a:xfrm>
            <a:off x="924059" y="241390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kern="1200">
                <a:solidFill>
                  <a:srgbClr val="53565A"/>
                </a:solidFill>
                <a:latin typeface="Source Sans Pro" panose="020B0503030403020204" pitchFamily="34" charset="0"/>
                <a:ea typeface="Source Sans Pro" panose="020B0503030403020204" pitchFamily="34" charset="0"/>
                <a:cs typeface="+mj-cs"/>
              </a:defRPr>
            </a:lvl1pPr>
          </a:lstStyle>
          <a:p>
            <a:r>
              <a:rPr lang="en-US" sz="4400" dirty="0">
                <a:solidFill>
                  <a:schemeClr val="bg1"/>
                </a:solidFill>
              </a:rPr>
              <a:t>Questions?</a:t>
            </a:r>
          </a:p>
        </p:txBody>
      </p:sp>
      <p:sp>
        <p:nvSpPr>
          <p:cNvPr id="3" name="TextBox 2">
            <a:extLst>
              <a:ext uri="{FF2B5EF4-FFF2-40B4-BE49-F238E27FC236}">
                <a16:creationId xmlns:a16="http://schemas.microsoft.com/office/drawing/2014/main" id="{199C27FB-F9AE-4E26-C2EA-1DA4D3C6038F}"/>
              </a:ext>
            </a:extLst>
          </p:cNvPr>
          <p:cNvSpPr txBox="1"/>
          <p:nvPr/>
        </p:nvSpPr>
        <p:spPr>
          <a:xfrm>
            <a:off x="924059" y="4017935"/>
            <a:ext cx="9192460" cy="2185214"/>
          </a:xfrm>
          <a:prstGeom prst="rect">
            <a:avLst/>
          </a:prstGeom>
          <a:noFill/>
        </p:spPr>
        <p:txBody>
          <a:bodyPr wrap="square" rtlCol="0">
            <a:spAutoFit/>
          </a:bodyPr>
          <a:lstStyle/>
          <a:p>
            <a:r>
              <a:rPr lang="en-US" sz="4000" b="1" dirty="0">
                <a:solidFill>
                  <a:schemeClr val="bg1"/>
                </a:solidFill>
                <a:latin typeface="Source Sans Pro" panose="020B0503030403020204" pitchFamily="34" charset="0"/>
                <a:ea typeface="Source Sans Pro" panose="020B0503030403020204" pitchFamily="34" charset="0"/>
              </a:rPr>
              <a:t>Contact me for more information:</a:t>
            </a:r>
          </a:p>
          <a:p>
            <a:r>
              <a:rPr lang="en-US" sz="2400" dirty="0">
                <a:solidFill>
                  <a:schemeClr val="bg1"/>
                </a:solidFill>
              </a:rPr>
              <a:t>David Seibert</a:t>
            </a:r>
          </a:p>
          <a:p>
            <a:r>
              <a:rPr lang="en-US" sz="2400" dirty="0">
                <a:solidFill>
                  <a:schemeClr val="bg1"/>
                </a:solidFill>
                <a:hlinkClick r:id="rId3">
                  <a:extLst>
                    <a:ext uri="{A12FA001-AC4F-418D-AE19-62706E023703}">
                      <ahyp:hlinkClr xmlns:ahyp="http://schemas.microsoft.com/office/drawing/2018/hyperlinkcolor" val="tx"/>
                    </a:ext>
                  </a:extLst>
                </a:hlinkClick>
              </a:rPr>
              <a:t>DSeibert@RochdaleParagon.com</a:t>
            </a:r>
            <a:endParaRPr lang="en-US" sz="2400" dirty="0">
              <a:solidFill>
                <a:schemeClr val="bg1"/>
              </a:solidFill>
            </a:endParaRPr>
          </a:p>
          <a:p>
            <a:r>
              <a:rPr lang="en-US" sz="2400" dirty="0">
                <a:solidFill>
                  <a:schemeClr val="bg1"/>
                </a:solidFill>
              </a:rPr>
              <a:t>904-907-3510</a:t>
            </a:r>
          </a:p>
          <a:p>
            <a:r>
              <a:rPr lang="en-US" sz="2400" dirty="0">
                <a:solidFill>
                  <a:schemeClr val="bg1"/>
                </a:solidFill>
              </a:rPr>
              <a:t>or email </a:t>
            </a:r>
            <a:r>
              <a:rPr lang="en-US" sz="2400" dirty="0">
                <a:solidFill>
                  <a:schemeClr val="bg1"/>
                </a:solidFill>
                <a:hlinkClick r:id="rId4">
                  <a:extLst>
                    <a:ext uri="{A12FA001-AC4F-418D-AE19-62706E023703}">
                      <ahyp:hlinkClr xmlns:ahyp="http://schemas.microsoft.com/office/drawing/2018/hyperlinkcolor" val="tx"/>
                    </a:ext>
                  </a:extLst>
                </a:hlinkClick>
              </a:rPr>
              <a:t>Sales@ReimagineRisk.com</a:t>
            </a:r>
            <a:r>
              <a:rPr lang="en-US" sz="2400" dirty="0">
                <a:solidFill>
                  <a:schemeClr val="bg1"/>
                </a:solidFill>
              </a:rPr>
              <a:t> </a:t>
            </a:r>
          </a:p>
        </p:txBody>
      </p:sp>
    </p:spTree>
    <p:extLst>
      <p:ext uri="{BB962C8B-B14F-4D97-AF65-F5344CB8AC3E}">
        <p14:creationId xmlns:p14="http://schemas.microsoft.com/office/powerpoint/2010/main" val="68946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dirty="0">
                <a:solidFill>
                  <a:srgbClr val="002060"/>
                </a:solidFill>
              </a:rPr>
              <a:t>Question for the Group</a:t>
            </a:r>
          </a:p>
        </p:txBody>
      </p:sp>
      <p:sp>
        <p:nvSpPr>
          <p:cNvPr id="3" name="Content Placeholder 2">
            <a:extLst>
              <a:ext uri="{FF2B5EF4-FFF2-40B4-BE49-F238E27FC236}">
                <a16:creationId xmlns:a16="http://schemas.microsoft.com/office/drawing/2014/main" id="{BA573E90-135A-187B-4DAA-736BB284AD9B}"/>
              </a:ext>
            </a:extLst>
          </p:cNvPr>
          <p:cNvSpPr>
            <a:spLocks noGrp="1"/>
          </p:cNvSpPr>
          <p:nvPr>
            <p:ph idx="1"/>
          </p:nvPr>
        </p:nvSpPr>
        <p:spPr>
          <a:xfrm>
            <a:off x="838200" y="1825625"/>
            <a:ext cx="9933122" cy="4110226"/>
          </a:xfrm>
        </p:spPr>
        <p:txBody>
          <a:bodyPr/>
          <a:lstStyle/>
          <a:p>
            <a:pPr marL="0" indent="0">
              <a:buNone/>
            </a:pPr>
            <a:r>
              <a:rPr lang="en-US" sz="3600" dirty="0">
                <a:solidFill>
                  <a:schemeClr val="bg2">
                    <a:lumMod val="25000"/>
                  </a:schemeClr>
                </a:solidFill>
              </a:rPr>
              <a:t>What is the scope of Enterprise Risk Management?</a:t>
            </a:r>
          </a:p>
          <a:p>
            <a:pPr lvl="1"/>
            <a:r>
              <a:rPr lang="en-US" sz="3200" dirty="0">
                <a:solidFill>
                  <a:schemeClr val="bg2">
                    <a:lumMod val="25000"/>
                  </a:schemeClr>
                </a:solidFill>
              </a:rPr>
              <a:t>Risk to achieving the strategic objectives</a:t>
            </a:r>
          </a:p>
          <a:p>
            <a:pPr lvl="1"/>
            <a:r>
              <a:rPr lang="en-US" sz="3200" dirty="0">
                <a:solidFill>
                  <a:schemeClr val="bg2">
                    <a:lumMod val="25000"/>
                  </a:schemeClr>
                </a:solidFill>
              </a:rPr>
              <a:t>Risk to the safety and soundness of the credit union</a:t>
            </a:r>
          </a:p>
          <a:p>
            <a:pPr lvl="1"/>
            <a:r>
              <a:rPr lang="en-US" sz="3200" dirty="0">
                <a:solidFill>
                  <a:schemeClr val="bg2">
                    <a:lumMod val="25000"/>
                  </a:schemeClr>
                </a:solidFill>
              </a:rPr>
              <a:t>Risk of non-compliance with regulation</a:t>
            </a:r>
          </a:p>
          <a:p>
            <a:pPr lvl="1"/>
            <a:r>
              <a:rPr lang="en-US" sz="3200" dirty="0">
                <a:solidFill>
                  <a:schemeClr val="bg2">
                    <a:lumMod val="25000"/>
                  </a:schemeClr>
                </a:solidFill>
              </a:rPr>
              <a:t>Risk of critical failures in transactions and operations</a:t>
            </a:r>
          </a:p>
          <a:p>
            <a:pPr lvl="1"/>
            <a:r>
              <a:rPr lang="en-US" sz="3200" dirty="0">
                <a:solidFill>
                  <a:schemeClr val="bg2">
                    <a:lumMod val="25000"/>
                  </a:schemeClr>
                </a:solidFill>
              </a:rPr>
              <a:t>All of the above</a:t>
            </a:r>
          </a:p>
          <a:p>
            <a:pPr lvl="1"/>
            <a:endParaRPr lang="en-US" sz="3200" dirty="0">
              <a:solidFill>
                <a:schemeClr val="bg2">
                  <a:lumMod val="25000"/>
                </a:schemeClr>
              </a:solidFill>
            </a:endParaRPr>
          </a:p>
          <a:p>
            <a:pPr lvl="1"/>
            <a:endParaRPr lang="en-US" sz="3200" dirty="0">
              <a:solidFill>
                <a:schemeClr val="bg2">
                  <a:lumMod val="25000"/>
                </a:schemeClr>
              </a:solidFill>
            </a:endParaRPr>
          </a:p>
          <a:p>
            <a:endParaRPr lang="en-US" dirty="0">
              <a:solidFill>
                <a:schemeClr val="bg2">
                  <a:lumMod val="25000"/>
                </a:schemeClr>
              </a:solidFill>
            </a:endParaRPr>
          </a:p>
        </p:txBody>
      </p:sp>
      <p:pic>
        <p:nvPicPr>
          <p:cNvPr id="6" name="Picture 5" descr="A sign on a brick wall&#10;&#10;Description automatically generated with medium confidence">
            <a:extLst>
              <a:ext uri="{FF2B5EF4-FFF2-40B4-BE49-F238E27FC236}">
                <a16:creationId xmlns:a16="http://schemas.microsoft.com/office/drawing/2014/main" id="{16EF3DCC-F9F8-680A-FED0-00F373BF5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605" y="480093"/>
            <a:ext cx="1905434" cy="1095625"/>
          </a:xfrm>
          <a:prstGeom prst="rect">
            <a:avLst/>
          </a:prstGeom>
        </p:spPr>
      </p:pic>
    </p:spTree>
    <p:extLst>
      <p:ext uri="{BB962C8B-B14F-4D97-AF65-F5344CB8AC3E}">
        <p14:creationId xmlns:p14="http://schemas.microsoft.com/office/powerpoint/2010/main" val="55355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dirty="0">
                <a:solidFill>
                  <a:srgbClr val="002060"/>
                </a:solidFill>
              </a:rPr>
              <a:t>Question for the Group</a:t>
            </a:r>
          </a:p>
        </p:txBody>
      </p:sp>
      <p:sp>
        <p:nvSpPr>
          <p:cNvPr id="3" name="Content Placeholder 2">
            <a:extLst>
              <a:ext uri="{FF2B5EF4-FFF2-40B4-BE49-F238E27FC236}">
                <a16:creationId xmlns:a16="http://schemas.microsoft.com/office/drawing/2014/main" id="{BA573E90-135A-187B-4DAA-736BB284AD9B}"/>
              </a:ext>
            </a:extLst>
          </p:cNvPr>
          <p:cNvSpPr>
            <a:spLocks noGrp="1"/>
          </p:cNvSpPr>
          <p:nvPr>
            <p:ph idx="1"/>
          </p:nvPr>
        </p:nvSpPr>
        <p:spPr>
          <a:xfrm>
            <a:off x="838200" y="1825625"/>
            <a:ext cx="8247681" cy="3478670"/>
          </a:xfrm>
        </p:spPr>
        <p:txBody>
          <a:bodyPr>
            <a:normAutofit/>
          </a:bodyPr>
          <a:lstStyle/>
          <a:p>
            <a:pPr marL="0" indent="0">
              <a:buNone/>
            </a:pPr>
            <a:r>
              <a:rPr lang="en-US" sz="3600" dirty="0">
                <a:solidFill>
                  <a:schemeClr val="bg2">
                    <a:lumMod val="25000"/>
                  </a:schemeClr>
                </a:solidFill>
              </a:rPr>
              <a:t>How many risks are managed at your credit union?</a:t>
            </a:r>
          </a:p>
          <a:p>
            <a:pPr lvl="1"/>
            <a:r>
              <a:rPr lang="en-US" sz="3200" dirty="0">
                <a:solidFill>
                  <a:schemeClr val="bg2">
                    <a:lumMod val="25000"/>
                  </a:schemeClr>
                </a:solidFill>
              </a:rPr>
              <a:t>About 25 risks</a:t>
            </a:r>
          </a:p>
          <a:p>
            <a:pPr lvl="1"/>
            <a:r>
              <a:rPr lang="en-US" sz="3200" dirty="0">
                <a:solidFill>
                  <a:schemeClr val="bg2">
                    <a:lumMod val="25000"/>
                  </a:schemeClr>
                </a:solidFill>
              </a:rPr>
              <a:t>About 200 risks</a:t>
            </a:r>
          </a:p>
          <a:p>
            <a:pPr lvl="1"/>
            <a:r>
              <a:rPr lang="en-US" sz="3200" dirty="0">
                <a:solidFill>
                  <a:schemeClr val="bg2">
                    <a:lumMod val="25000"/>
                  </a:schemeClr>
                </a:solidFill>
              </a:rPr>
              <a:t>Way more than 200 risks</a:t>
            </a:r>
          </a:p>
        </p:txBody>
      </p:sp>
      <p:pic>
        <p:nvPicPr>
          <p:cNvPr id="5" name="Picture 4" descr="A sign on a brick wall&#10;&#10;Description automatically generated with medium confidence">
            <a:extLst>
              <a:ext uri="{FF2B5EF4-FFF2-40B4-BE49-F238E27FC236}">
                <a16:creationId xmlns:a16="http://schemas.microsoft.com/office/drawing/2014/main" id="{DBAE52EF-17E3-4721-9A9D-11B68F1D7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605" y="480093"/>
            <a:ext cx="1905434" cy="1095625"/>
          </a:xfrm>
          <a:prstGeom prst="rect">
            <a:avLst/>
          </a:prstGeom>
        </p:spPr>
      </p:pic>
    </p:spTree>
    <p:extLst>
      <p:ext uri="{BB962C8B-B14F-4D97-AF65-F5344CB8AC3E}">
        <p14:creationId xmlns:p14="http://schemas.microsoft.com/office/powerpoint/2010/main" val="14150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3E34-1062-608F-CA3C-ADE8810D2E59}"/>
              </a:ext>
            </a:extLst>
          </p:cNvPr>
          <p:cNvSpPr>
            <a:spLocks noGrp="1"/>
          </p:cNvSpPr>
          <p:nvPr>
            <p:ph type="title"/>
          </p:nvPr>
        </p:nvSpPr>
        <p:spPr/>
        <p:txBody>
          <a:bodyPr/>
          <a:lstStyle/>
          <a:p>
            <a:r>
              <a:rPr lang="en-US" dirty="0">
                <a:solidFill>
                  <a:srgbClr val="002060"/>
                </a:solidFill>
              </a:rPr>
              <a:t>What is an Ecosystem?</a:t>
            </a:r>
          </a:p>
        </p:txBody>
      </p:sp>
      <p:pic>
        <p:nvPicPr>
          <p:cNvPr id="9" name="Picture 8">
            <a:extLst>
              <a:ext uri="{FF2B5EF4-FFF2-40B4-BE49-F238E27FC236}">
                <a16:creationId xmlns:a16="http://schemas.microsoft.com/office/drawing/2014/main" id="{4C77792D-9380-F096-FFBB-FE02688D2136}"/>
              </a:ext>
            </a:extLst>
          </p:cNvPr>
          <p:cNvPicPr>
            <a:picLocks noChangeAspect="1"/>
          </p:cNvPicPr>
          <p:nvPr/>
        </p:nvPicPr>
        <p:blipFill>
          <a:blip r:embed="rId3"/>
          <a:stretch>
            <a:fillRect/>
          </a:stretch>
        </p:blipFill>
        <p:spPr>
          <a:xfrm>
            <a:off x="838200" y="2219883"/>
            <a:ext cx="9075313" cy="3673637"/>
          </a:xfrm>
          <a:prstGeom prst="rect">
            <a:avLst/>
          </a:prstGeom>
        </p:spPr>
      </p:pic>
      <p:pic>
        <p:nvPicPr>
          <p:cNvPr id="13" name="Picture 12" descr="Diagram&#10;&#10;Description automatically generated with medium confidence">
            <a:extLst>
              <a:ext uri="{FF2B5EF4-FFF2-40B4-BE49-F238E27FC236}">
                <a16:creationId xmlns:a16="http://schemas.microsoft.com/office/drawing/2014/main" id="{B28CAF98-9F69-8733-D930-6CC16ABC6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124" y="1690688"/>
            <a:ext cx="3794211" cy="2134244"/>
          </a:xfrm>
          <a:prstGeom prst="rect">
            <a:avLst/>
          </a:prstGeom>
        </p:spPr>
      </p:pic>
      <p:sp>
        <p:nvSpPr>
          <p:cNvPr id="3" name="Rectangle 2">
            <a:extLst>
              <a:ext uri="{FF2B5EF4-FFF2-40B4-BE49-F238E27FC236}">
                <a16:creationId xmlns:a16="http://schemas.microsoft.com/office/drawing/2014/main" id="{65133B21-35AD-13B2-7682-FF9E652AE254}"/>
              </a:ext>
            </a:extLst>
          </p:cNvPr>
          <p:cNvSpPr/>
          <p:nvPr/>
        </p:nvSpPr>
        <p:spPr>
          <a:xfrm>
            <a:off x="1119447" y="5248102"/>
            <a:ext cx="6688975" cy="645418"/>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801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ERM Risks</a:t>
            </a:r>
            <a:endParaRPr lang="en-US" dirty="0">
              <a:solidFill>
                <a:srgbClr val="002060"/>
              </a:solidFill>
            </a:endParaRPr>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838200" y="1690688"/>
            <a:ext cx="7294536" cy="4601624"/>
          </a:xfrm>
          <a:prstGeom prst="rect">
            <a:avLst/>
          </a:prstGeom>
        </p:spPr>
        <p:txBody>
          <a:bodyPr vert="horz" wrap="square" lIns="91440" tIns="45720" rIns="91440" bIns="45720" rtlCol="0" anchor="t">
            <a:noAutofit/>
          </a:bodyPr>
          <a:lstStyle/>
          <a:p>
            <a:pPr marL="0" marR="0" lvl="0" indent="0" defTabSz="914400" rtl="0" eaLnBrk="1" fontAlgn="auto" latinLnBrk="0" hangingPunct="1">
              <a:lnSpc>
                <a:spcPct val="90000"/>
              </a:lnSpc>
              <a:spcBef>
                <a:spcPts val="0"/>
              </a:spcBef>
              <a:spcAft>
                <a:spcPts val="800"/>
              </a:spcAft>
              <a:buClrTx/>
              <a:buSzTx/>
              <a:buFontTx/>
              <a:buNone/>
              <a:tabLst/>
              <a:defRPr/>
            </a:pPr>
            <a:r>
              <a:rPr kumimoji="0" lang="en-US" sz="2800" b="1" i="0"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“A complex network or interconnected system”</a:t>
            </a:r>
          </a:p>
          <a:p>
            <a:pPr marL="0" marR="0" lvl="0" indent="0" defTabSz="914400" rtl="0" eaLnBrk="1" fontAlgn="auto" latinLnBrk="0" hangingPunct="1">
              <a:lnSpc>
                <a:spcPct val="90000"/>
              </a:lnSpc>
              <a:spcBef>
                <a:spcPts val="0"/>
              </a:spcBef>
              <a:spcAft>
                <a:spcPts val="800"/>
              </a:spcAft>
              <a:buClrTx/>
              <a:buSzTx/>
              <a:buFontTx/>
              <a:buNone/>
              <a:tabLst/>
              <a:defRPr/>
            </a:pPr>
            <a:endParaRPr lang="en-US" sz="2800" b="1" dirty="0">
              <a:solidFill>
                <a:schemeClr val="bg2">
                  <a:lumMod val="25000"/>
                </a:schemeClr>
              </a:solidFill>
              <a:latin typeface="Abadi" panose="020B0604020104020204" pitchFamily="34" charset="0"/>
              <a:ea typeface="Source Sans Pro" panose="020B0703030403020204" pitchFamily="34" charset="0"/>
              <a:cs typeface="Arial" panose="020B0604020202020204" pitchFamily="34" charset="0"/>
            </a:endParaRPr>
          </a:p>
          <a:p>
            <a:pPr marL="0" marR="0" lvl="0" indent="0" defTabSz="914400" rtl="0" eaLnBrk="1" fontAlgn="auto" latinLnBrk="0" hangingPunct="1">
              <a:lnSpc>
                <a:spcPct val="90000"/>
              </a:lnSpc>
              <a:spcBef>
                <a:spcPts val="0"/>
              </a:spcBef>
              <a:spcAft>
                <a:spcPts val="800"/>
              </a:spcAft>
              <a:buClrTx/>
              <a:buSzTx/>
              <a:buFontTx/>
              <a:buNone/>
              <a:tabLst/>
              <a:defRPr/>
            </a:pPr>
            <a:r>
              <a:rPr kumimoji="0" lang="en-US" sz="2800" b="1" i="0"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How many risks do we manage?</a:t>
            </a:r>
          </a:p>
          <a:p>
            <a:pPr marL="742950" lvl="1" indent="-285750">
              <a:lnSpc>
                <a:spcPct val="90000"/>
              </a:lnSpc>
              <a:spcAft>
                <a:spcPts val="800"/>
              </a:spcAft>
              <a:buFont typeface="Arial" panose="020B0604020202020204" pitchFamily="34" charset="0"/>
              <a:buChar char="•"/>
              <a:defRPr/>
            </a:pPr>
            <a:r>
              <a:rPr lang="en-US" sz="2800" b="1" dirty="0">
                <a:solidFill>
                  <a:schemeClr val="bg2">
                    <a:lumMod val="25000"/>
                  </a:schemeClr>
                </a:solidFill>
                <a:latin typeface="Abadi" panose="020B0604020104020204" pitchFamily="34" charset="0"/>
                <a:ea typeface="Source Sans Pro" panose="020B0703030403020204" pitchFamily="34" charset="0"/>
                <a:cs typeface="Arial" panose="020B0604020202020204" pitchFamily="34" charset="0"/>
              </a:rPr>
              <a:t>25 risks?</a:t>
            </a:r>
          </a:p>
          <a:p>
            <a:pPr marL="742950" lvl="1" indent="-285750">
              <a:lnSpc>
                <a:spcPct val="90000"/>
              </a:lnSpc>
              <a:spcAft>
                <a:spcPts val="800"/>
              </a:spcAft>
              <a:buFont typeface="Arial" panose="020B0604020202020204" pitchFamily="34" charset="0"/>
              <a:buChar char="•"/>
              <a:defRPr/>
            </a:pPr>
            <a:r>
              <a:rPr kumimoji="0" lang="en-US" sz="2800" b="1" i="0"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200 risks?</a:t>
            </a:r>
          </a:p>
          <a:p>
            <a:pPr marL="742950" lvl="1" indent="-285750">
              <a:lnSpc>
                <a:spcPct val="90000"/>
              </a:lnSpc>
              <a:spcAft>
                <a:spcPts val="800"/>
              </a:spcAft>
              <a:buFont typeface="Arial" panose="020B0604020202020204" pitchFamily="34" charset="0"/>
              <a:buChar char="•"/>
              <a:defRPr/>
            </a:pPr>
            <a:r>
              <a:rPr lang="en-US" sz="2800" b="1" dirty="0">
                <a:solidFill>
                  <a:schemeClr val="bg2">
                    <a:lumMod val="25000"/>
                  </a:schemeClr>
                </a:solidFill>
                <a:latin typeface="Abadi" panose="020B0604020104020204" pitchFamily="34" charset="0"/>
                <a:ea typeface="Source Sans Pro" panose="020B0703030403020204" pitchFamily="34" charset="0"/>
                <a:cs typeface="Arial" panose="020B0604020202020204" pitchFamily="34" charset="0"/>
              </a:rPr>
              <a:t>600 risks?</a:t>
            </a:r>
            <a:r>
              <a:rPr kumimoji="0" lang="en-US" sz="2800" b="1" i="0"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 </a:t>
            </a:r>
            <a:endParaRPr lang="en-US" sz="2800" b="1" dirty="0">
              <a:solidFill>
                <a:schemeClr val="bg2">
                  <a:lumMod val="25000"/>
                </a:schemeClr>
              </a:solidFill>
              <a:latin typeface="Abadi" panose="020B0604020104020204" pitchFamily="34" charset="0"/>
              <a:ea typeface="Source Sans Pro" panose="020B0703030403020204" pitchFamily="34" charset="0"/>
              <a:cs typeface="Arial" panose="020B0604020202020204" pitchFamily="34" charset="0"/>
            </a:endParaRPr>
          </a:p>
          <a:p>
            <a:pPr marR="0" lvl="0" defTabSz="914400" rtl="0" eaLnBrk="1" fontAlgn="auto" latinLnBrk="0" hangingPunct="1">
              <a:lnSpc>
                <a:spcPct val="90000"/>
              </a:lnSpc>
              <a:spcBef>
                <a:spcPts val="0"/>
              </a:spcBef>
              <a:spcAft>
                <a:spcPts val="800"/>
              </a:spcAft>
              <a:buClrTx/>
              <a:buSzTx/>
              <a:tabLst/>
              <a:defRPr/>
            </a:pPr>
            <a:r>
              <a:rPr kumimoji="0" lang="en-US" sz="2800" b="1" i="0"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Who is involved in these risks?</a:t>
            </a:r>
            <a:endParaRPr lang="en-US" sz="2800" b="1" dirty="0">
              <a:solidFill>
                <a:schemeClr val="bg2">
                  <a:lumMod val="25000"/>
                </a:schemeClr>
              </a:solidFill>
              <a:latin typeface="Abadi" panose="020B0604020104020204" pitchFamily="34" charset="0"/>
              <a:ea typeface="Source Sans Pro" panose="020B0703030403020204" pitchFamily="34" charset="0"/>
              <a:cs typeface="Arial" panose="020B0604020202020204" pitchFamily="34" charset="0"/>
            </a:endParaRPr>
          </a:p>
          <a:p>
            <a:pPr marR="0" lvl="0" defTabSz="914400" rtl="0" eaLnBrk="1" fontAlgn="auto" latinLnBrk="0" hangingPunct="1">
              <a:lnSpc>
                <a:spcPct val="90000"/>
              </a:lnSpc>
              <a:spcBef>
                <a:spcPts val="0"/>
              </a:spcBef>
              <a:spcAft>
                <a:spcPts val="800"/>
              </a:spcAft>
              <a:buClrTx/>
              <a:buSzTx/>
              <a:tabLst/>
              <a:defRPr/>
            </a:pPr>
            <a:r>
              <a:rPr kumimoji="0" lang="en-US" sz="2800" b="1" i="0"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How do we identify and assess these risks?</a:t>
            </a:r>
            <a:endParaRPr kumimoji="0" lang="en-US" sz="1600" b="0" i="0"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pic>
        <p:nvPicPr>
          <p:cNvPr id="1028" name="Picture 4" descr="The complex network of OD flows For the complex network, we use Mapping...  | Download Scientific Diagram">
            <a:extLst>
              <a:ext uri="{FF2B5EF4-FFF2-40B4-BE49-F238E27FC236}">
                <a16:creationId xmlns:a16="http://schemas.microsoft.com/office/drawing/2014/main" id="{CB8493E0-6EDB-4C2F-D6D4-F8B03D8C4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325" y="1788795"/>
            <a:ext cx="3303270" cy="328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ERM Risks</a:t>
            </a:r>
            <a:endParaRPr lang="en-US" dirty="0">
              <a:solidFill>
                <a:srgbClr val="002060"/>
              </a:solidFill>
            </a:endParaRPr>
          </a:p>
        </p:txBody>
      </p:sp>
      <p:pic>
        <p:nvPicPr>
          <p:cNvPr id="1028" name="Picture 4" descr="The complex network of OD flows For the complex network, we use Mapping...  | Download Scientific Diagram">
            <a:extLst>
              <a:ext uri="{FF2B5EF4-FFF2-40B4-BE49-F238E27FC236}">
                <a16:creationId xmlns:a16="http://schemas.microsoft.com/office/drawing/2014/main" id="{CB8493E0-6EDB-4C2F-D6D4-F8B03D8C4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325" y="1788795"/>
            <a:ext cx="3303270" cy="3280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61FFC4-44B3-52C2-4C71-64A7F1094CA7}"/>
              </a:ext>
            </a:extLst>
          </p:cNvPr>
          <p:cNvSpPr txBox="1"/>
          <p:nvPr/>
        </p:nvSpPr>
        <p:spPr>
          <a:xfrm>
            <a:off x="838200" y="1950612"/>
            <a:ext cx="7627749" cy="3539430"/>
          </a:xfrm>
          <a:prstGeom prst="rect">
            <a:avLst/>
          </a:prstGeom>
          <a:noFill/>
        </p:spPr>
        <p:txBody>
          <a:bodyPr wrap="square" rtlCol="0">
            <a:spAutoFit/>
          </a:bodyPr>
          <a:lstStyle/>
          <a:p>
            <a:r>
              <a:rPr lang="en-US" sz="4400" dirty="0">
                <a:solidFill>
                  <a:schemeClr val="bg2">
                    <a:lumMod val="25000"/>
                  </a:schemeClr>
                </a:solidFill>
              </a:rPr>
              <a:t>Why define an ERM Ecosystem?</a:t>
            </a:r>
          </a:p>
          <a:p>
            <a:pPr marL="571500" indent="-571500">
              <a:buFont typeface="Arial" panose="020B0604020202020204" pitchFamily="34" charset="0"/>
              <a:buChar char="•"/>
            </a:pPr>
            <a:r>
              <a:rPr lang="en-US" sz="3600" dirty="0">
                <a:solidFill>
                  <a:schemeClr val="bg2">
                    <a:lumMod val="25000"/>
                  </a:schemeClr>
                </a:solidFill>
              </a:rPr>
              <a:t>Reduce the complexity</a:t>
            </a:r>
          </a:p>
          <a:p>
            <a:pPr marL="571500" indent="-571500">
              <a:buFont typeface="Arial" panose="020B0604020202020204" pitchFamily="34" charset="0"/>
              <a:buChar char="•"/>
            </a:pPr>
            <a:r>
              <a:rPr lang="en-US" sz="3600" dirty="0">
                <a:solidFill>
                  <a:schemeClr val="bg2">
                    <a:lumMod val="25000"/>
                  </a:schemeClr>
                </a:solidFill>
              </a:rPr>
              <a:t>Improve understanding</a:t>
            </a:r>
          </a:p>
          <a:p>
            <a:pPr marL="571500" indent="-571500">
              <a:buFont typeface="Arial" panose="020B0604020202020204" pitchFamily="34" charset="0"/>
              <a:buChar char="•"/>
            </a:pPr>
            <a:r>
              <a:rPr lang="en-US" sz="3600" dirty="0">
                <a:solidFill>
                  <a:schemeClr val="bg2">
                    <a:lumMod val="25000"/>
                  </a:schemeClr>
                </a:solidFill>
              </a:rPr>
              <a:t>Improve adoption</a:t>
            </a:r>
          </a:p>
          <a:p>
            <a:pPr marL="571500" indent="-571500">
              <a:buFont typeface="Arial" panose="020B0604020202020204" pitchFamily="34" charset="0"/>
              <a:buChar char="•"/>
            </a:pPr>
            <a:r>
              <a:rPr lang="en-US" sz="3600" dirty="0">
                <a:solidFill>
                  <a:schemeClr val="bg2">
                    <a:lumMod val="25000"/>
                  </a:schemeClr>
                </a:solidFill>
              </a:rPr>
              <a:t>Improve manageability</a:t>
            </a:r>
          </a:p>
          <a:p>
            <a:pPr marL="571500" indent="-571500">
              <a:buFont typeface="Arial" panose="020B0604020202020204" pitchFamily="34" charset="0"/>
              <a:buChar char="•"/>
            </a:pPr>
            <a:r>
              <a:rPr lang="en-US" sz="3600" dirty="0">
                <a:solidFill>
                  <a:schemeClr val="bg2">
                    <a:lumMod val="25000"/>
                  </a:schemeClr>
                </a:solidFill>
              </a:rPr>
              <a:t>Improve “risk information”</a:t>
            </a:r>
          </a:p>
        </p:txBody>
      </p:sp>
    </p:spTree>
    <p:extLst>
      <p:ext uri="{BB962C8B-B14F-4D97-AF65-F5344CB8AC3E}">
        <p14:creationId xmlns:p14="http://schemas.microsoft.com/office/powerpoint/2010/main" val="363078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dirty="0">
                <a:solidFill>
                  <a:srgbClr val="002060"/>
                </a:solidFill>
              </a:rPr>
              <a:t>Question for the Group</a:t>
            </a:r>
          </a:p>
        </p:txBody>
      </p:sp>
      <p:sp>
        <p:nvSpPr>
          <p:cNvPr id="6" name="TextBox 5">
            <a:extLst>
              <a:ext uri="{FF2B5EF4-FFF2-40B4-BE49-F238E27FC236}">
                <a16:creationId xmlns:a16="http://schemas.microsoft.com/office/drawing/2014/main" id="{EA8D0E51-CDE5-CB8F-1F80-F1EC206B436D}"/>
              </a:ext>
            </a:extLst>
          </p:cNvPr>
          <p:cNvSpPr txBox="1"/>
          <p:nvPr/>
        </p:nvSpPr>
        <p:spPr>
          <a:xfrm>
            <a:off x="838200" y="1950612"/>
            <a:ext cx="10467109" cy="4216539"/>
          </a:xfrm>
          <a:prstGeom prst="rect">
            <a:avLst/>
          </a:prstGeom>
          <a:noFill/>
        </p:spPr>
        <p:txBody>
          <a:bodyPr wrap="square" rtlCol="0">
            <a:spAutoFit/>
          </a:bodyPr>
          <a:lstStyle/>
          <a:p>
            <a:r>
              <a:rPr lang="en-US" sz="4400" dirty="0">
                <a:solidFill>
                  <a:schemeClr val="bg2">
                    <a:lumMod val="25000"/>
                  </a:schemeClr>
                </a:solidFill>
              </a:rPr>
              <a:t>Which benefit of an ERM Ecosystem is most important to you?</a:t>
            </a:r>
          </a:p>
          <a:p>
            <a:pPr marL="571500" indent="-571500">
              <a:buFont typeface="Arial" panose="020B0604020202020204" pitchFamily="34" charset="0"/>
              <a:buChar char="•"/>
            </a:pPr>
            <a:r>
              <a:rPr lang="en-US" sz="3600" dirty="0">
                <a:solidFill>
                  <a:schemeClr val="bg2">
                    <a:lumMod val="25000"/>
                  </a:schemeClr>
                </a:solidFill>
              </a:rPr>
              <a:t>Reduce the complexity</a:t>
            </a:r>
          </a:p>
          <a:p>
            <a:pPr marL="571500" indent="-571500">
              <a:buFont typeface="Arial" panose="020B0604020202020204" pitchFamily="34" charset="0"/>
              <a:buChar char="•"/>
            </a:pPr>
            <a:r>
              <a:rPr lang="en-US" sz="3600" dirty="0">
                <a:solidFill>
                  <a:schemeClr val="bg2">
                    <a:lumMod val="25000"/>
                  </a:schemeClr>
                </a:solidFill>
              </a:rPr>
              <a:t>Improve understanding</a:t>
            </a:r>
          </a:p>
          <a:p>
            <a:pPr marL="571500" indent="-571500">
              <a:buFont typeface="Arial" panose="020B0604020202020204" pitchFamily="34" charset="0"/>
              <a:buChar char="•"/>
            </a:pPr>
            <a:r>
              <a:rPr lang="en-US" sz="3600" dirty="0">
                <a:solidFill>
                  <a:schemeClr val="bg2">
                    <a:lumMod val="25000"/>
                  </a:schemeClr>
                </a:solidFill>
              </a:rPr>
              <a:t>Improve adoption</a:t>
            </a:r>
          </a:p>
          <a:p>
            <a:pPr marL="571500" indent="-571500">
              <a:buFont typeface="Arial" panose="020B0604020202020204" pitchFamily="34" charset="0"/>
              <a:buChar char="•"/>
            </a:pPr>
            <a:r>
              <a:rPr lang="en-US" sz="3600" dirty="0">
                <a:solidFill>
                  <a:schemeClr val="bg2">
                    <a:lumMod val="25000"/>
                  </a:schemeClr>
                </a:solidFill>
              </a:rPr>
              <a:t>Improve manageability</a:t>
            </a:r>
          </a:p>
          <a:p>
            <a:pPr marL="571500" indent="-571500">
              <a:buFont typeface="Arial" panose="020B0604020202020204" pitchFamily="34" charset="0"/>
              <a:buChar char="•"/>
            </a:pPr>
            <a:r>
              <a:rPr lang="en-US" sz="3600" dirty="0">
                <a:solidFill>
                  <a:schemeClr val="bg2">
                    <a:lumMod val="25000"/>
                  </a:schemeClr>
                </a:solidFill>
              </a:rPr>
              <a:t>Improve “risk information”</a:t>
            </a:r>
          </a:p>
        </p:txBody>
      </p:sp>
      <p:pic>
        <p:nvPicPr>
          <p:cNvPr id="4" name="Picture 3" descr="A sign on a brick wall&#10;&#10;Description automatically generated with medium confidence">
            <a:extLst>
              <a:ext uri="{FF2B5EF4-FFF2-40B4-BE49-F238E27FC236}">
                <a16:creationId xmlns:a16="http://schemas.microsoft.com/office/drawing/2014/main" id="{BB20BF96-5EDA-9743-449F-255BE64E2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8605" y="480093"/>
            <a:ext cx="1905434" cy="1095625"/>
          </a:xfrm>
          <a:prstGeom prst="rect">
            <a:avLst/>
          </a:prstGeom>
        </p:spPr>
      </p:pic>
    </p:spTree>
    <p:extLst>
      <p:ext uri="{BB962C8B-B14F-4D97-AF65-F5344CB8AC3E}">
        <p14:creationId xmlns:p14="http://schemas.microsoft.com/office/powerpoint/2010/main" val="206694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E24A-E9D4-A524-E4ED-5227867F4B9E}"/>
              </a:ext>
            </a:extLst>
          </p:cNvPr>
          <p:cNvSpPr>
            <a:spLocks noGrp="1"/>
          </p:cNvSpPr>
          <p:nvPr>
            <p:ph type="title"/>
          </p:nvPr>
        </p:nvSpPr>
        <p:spPr/>
        <p:txBody>
          <a:bodyPr/>
          <a:lstStyle/>
          <a:p>
            <a:r>
              <a:rPr lang="en-US" sz="6600" dirty="0">
                <a:solidFill>
                  <a:srgbClr val="002060"/>
                </a:solidFill>
              </a:rPr>
              <a:t>Rochdale’s ERM Ecosystem</a:t>
            </a:r>
            <a:endParaRPr lang="en-US" dirty="0">
              <a:solidFill>
                <a:srgbClr val="002060"/>
              </a:solidFill>
            </a:endParaRPr>
          </a:p>
        </p:txBody>
      </p:sp>
      <p:graphicFrame>
        <p:nvGraphicFramePr>
          <p:cNvPr id="3" name="Diagram 2">
            <a:extLst>
              <a:ext uri="{FF2B5EF4-FFF2-40B4-BE49-F238E27FC236}">
                <a16:creationId xmlns:a16="http://schemas.microsoft.com/office/drawing/2014/main" id="{496D80FB-B034-0871-BC12-255117935E3E}"/>
              </a:ext>
            </a:extLst>
          </p:cNvPr>
          <p:cNvGraphicFramePr/>
          <p:nvPr/>
        </p:nvGraphicFramePr>
        <p:xfrm>
          <a:off x="327177" y="1926464"/>
          <a:ext cx="5163515" cy="462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a:extLst>
              <a:ext uri="{FF2B5EF4-FFF2-40B4-BE49-F238E27FC236}">
                <a16:creationId xmlns:a16="http://schemas.microsoft.com/office/drawing/2014/main" id="{0133E17B-FE0C-591B-4FFF-FE80556136F1}"/>
              </a:ext>
            </a:extLst>
          </p:cNvPr>
          <p:cNvSpPr txBox="1">
            <a:spLocks noChangeArrowheads="1"/>
          </p:cNvSpPr>
          <p:nvPr/>
        </p:nvSpPr>
        <p:spPr bwMode="auto">
          <a:xfrm rot="17981507">
            <a:off x="-748334" y="3871384"/>
            <a:ext cx="45281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Creation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26324CA6-2242-338C-DCBB-E0F491EC1B57}"/>
              </a:ext>
            </a:extLst>
          </p:cNvPr>
          <p:cNvSpPr/>
          <p:nvPr/>
        </p:nvSpPr>
        <p:spPr>
          <a:xfrm rot="17972814">
            <a:off x="-366381" y="401267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884B8CEF-A12B-E5D3-7B50-E35F8DCFDB30}"/>
              </a:ext>
            </a:extLst>
          </p:cNvPr>
          <p:cNvSpPr txBox="1">
            <a:spLocks noChangeArrowheads="1"/>
          </p:cNvSpPr>
          <p:nvPr/>
        </p:nvSpPr>
        <p:spPr bwMode="auto">
          <a:xfrm rot="3605764">
            <a:off x="1992961" y="4041564"/>
            <a:ext cx="486854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Value Preservation</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a:p>
            <a:pPr marL="0" marR="0" algn="ctr">
              <a:spcBef>
                <a:spcPts val="0"/>
              </a:spcBef>
              <a:spcAft>
                <a:spcPts val="1200"/>
              </a:spcAft>
            </a:pPr>
            <a:r>
              <a:rPr lang="en-US" sz="1400" b="1">
                <a:effectLst/>
                <a:latin typeface="Source Sans Pro" panose="020B0503030403020204" pitchFamily="34" charset="0"/>
                <a:ea typeface="Calibri" panose="020F0502020204030204" pitchFamily="34" charset="0"/>
                <a:cs typeface="Times New Roman" panose="02020603050405020304" pitchFamily="18" charset="0"/>
              </a:rPr>
              <a:t> </a:t>
            </a:r>
            <a:endParaRPr lang="en-US" sz="12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ADB7916-6AE5-F40F-BB2D-8BD599CA4F5B}"/>
              </a:ext>
            </a:extLst>
          </p:cNvPr>
          <p:cNvSpPr/>
          <p:nvPr/>
        </p:nvSpPr>
        <p:spPr>
          <a:xfrm rot="3632066">
            <a:off x="2159649" y="4008861"/>
            <a:ext cx="4025900" cy="92075"/>
          </a:xfrm>
          <a:prstGeom prst="rightArrow">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itle 1">
            <a:extLst>
              <a:ext uri="{FF2B5EF4-FFF2-40B4-BE49-F238E27FC236}">
                <a16:creationId xmlns:a16="http://schemas.microsoft.com/office/drawing/2014/main" id="{4DBFAF1C-BB29-99AF-875D-1169C373DD02}"/>
              </a:ext>
            </a:extLst>
          </p:cNvPr>
          <p:cNvSpPr>
            <a:spLocks noGrp="1"/>
          </p:cNvSpPr>
          <p:nvPr/>
        </p:nvSpPr>
        <p:spPr>
          <a:xfrm>
            <a:off x="531741" y="1461049"/>
            <a:ext cx="4753899" cy="567690"/>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b="1" i="0" u="sng" strike="noStrike" kern="1200" cap="none" spc="0" normalizeH="0" baseline="0" noProof="0" dirty="0">
                <a:ln>
                  <a:noFill/>
                </a:ln>
                <a:solidFill>
                  <a:schemeClr val="bg2">
                    <a:lumMod val="25000"/>
                  </a:schemeClr>
                </a:solidFill>
                <a:effectLst/>
                <a:uLnTx/>
                <a:uFillTx/>
                <a:latin typeface="Abadi" panose="020B0604020104020204" pitchFamily="34" charset="0"/>
                <a:ea typeface="Source Sans Pro" panose="020B0703030403020204" pitchFamily="34" charset="0"/>
                <a:cs typeface="Arial" panose="020B0604020202020204" pitchFamily="34" charset="0"/>
              </a:rPr>
              <a:t>Enterprise Risk Management (ERM)</a:t>
            </a:r>
            <a:endParaRPr kumimoji="0" lang="en-US" sz="1100" b="0" i="0" u="none" strike="noStrike" kern="1200" cap="none" spc="0" normalizeH="0" baseline="0" noProof="0" dirty="0">
              <a:ln>
                <a:noFill/>
              </a:ln>
              <a:solidFill>
                <a:schemeClr val="bg2">
                  <a:lumMod val="25000"/>
                </a:schemeClr>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96D220E-B7D2-2571-7F9B-50F3CE9EAFFF}"/>
              </a:ext>
            </a:extLst>
          </p:cNvPr>
          <p:cNvSpPr txBox="1"/>
          <p:nvPr/>
        </p:nvSpPr>
        <p:spPr>
          <a:xfrm>
            <a:off x="6095999" y="1931240"/>
            <a:ext cx="5564259" cy="3785652"/>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2">
                    <a:lumMod val="25000"/>
                  </a:schemeClr>
                </a:solidFill>
              </a:rPr>
              <a:t>Four levels of risk in the ERM Ecosystem.</a:t>
            </a:r>
          </a:p>
          <a:p>
            <a:pPr marL="571500" indent="-571500">
              <a:buFont typeface="Arial" panose="020B0604020202020204" pitchFamily="34" charset="0"/>
              <a:buChar char="•"/>
            </a:pPr>
            <a:endParaRPr lang="en-US" sz="2000" dirty="0">
              <a:solidFill>
                <a:schemeClr val="bg2">
                  <a:lumMod val="25000"/>
                </a:schemeClr>
              </a:solidFill>
            </a:endParaRPr>
          </a:p>
          <a:p>
            <a:pPr marL="571500" indent="-571500">
              <a:buFont typeface="Arial" panose="020B0604020202020204" pitchFamily="34" charset="0"/>
              <a:buChar char="•"/>
            </a:pPr>
            <a:r>
              <a:rPr lang="en-US" sz="3600" dirty="0">
                <a:solidFill>
                  <a:schemeClr val="bg2">
                    <a:lumMod val="25000"/>
                  </a:schemeClr>
                </a:solidFill>
              </a:rPr>
              <a:t>Credit Union Value:</a:t>
            </a:r>
          </a:p>
          <a:p>
            <a:pPr marL="914400" lvl="1" indent="-457200">
              <a:buFont typeface="Arial" panose="020B0604020202020204" pitchFamily="34" charset="0"/>
              <a:buChar char="•"/>
            </a:pPr>
            <a:r>
              <a:rPr lang="en-US" sz="2800" dirty="0">
                <a:solidFill>
                  <a:schemeClr val="bg2">
                    <a:lumMod val="25000"/>
                  </a:schemeClr>
                </a:solidFill>
              </a:rPr>
              <a:t>Value Creation</a:t>
            </a:r>
          </a:p>
          <a:p>
            <a:pPr marL="914400" lvl="1" indent="-457200">
              <a:buFont typeface="Arial" panose="020B0604020202020204" pitchFamily="34" charset="0"/>
              <a:buChar char="•"/>
            </a:pPr>
            <a:r>
              <a:rPr lang="en-US" sz="2800" dirty="0">
                <a:solidFill>
                  <a:schemeClr val="bg2">
                    <a:lumMod val="25000"/>
                  </a:schemeClr>
                </a:solidFill>
              </a:rPr>
              <a:t>Value Preservation</a:t>
            </a:r>
          </a:p>
          <a:p>
            <a:pPr marL="914400" lvl="1" indent="-457200">
              <a:buFont typeface="Arial" panose="020B0604020202020204" pitchFamily="34" charset="0"/>
              <a:buChar char="•"/>
            </a:pPr>
            <a:r>
              <a:rPr lang="en-US" sz="2800" dirty="0">
                <a:solidFill>
                  <a:schemeClr val="bg2">
                    <a:lumMod val="25000"/>
                  </a:schemeClr>
                </a:solidFill>
              </a:rPr>
              <a:t>Value Realization</a:t>
            </a:r>
          </a:p>
          <a:p>
            <a:endParaRPr lang="en-US" sz="2800" dirty="0">
              <a:solidFill>
                <a:schemeClr val="bg2">
                  <a:lumMod val="25000"/>
                </a:schemeClr>
              </a:solidFill>
            </a:endParaRPr>
          </a:p>
        </p:txBody>
      </p:sp>
    </p:spTree>
    <p:extLst>
      <p:ext uri="{BB962C8B-B14F-4D97-AF65-F5344CB8AC3E}">
        <p14:creationId xmlns:p14="http://schemas.microsoft.com/office/powerpoint/2010/main" val="2900779404"/>
      </p:ext>
    </p:extLst>
  </p:cSld>
  <p:clrMapOvr>
    <a:masterClrMapping/>
  </p:clrMapOvr>
</p:sld>
</file>

<file path=ppt/theme/theme1.xml><?xml version="1.0" encoding="utf-8"?>
<a:theme xmlns:a="http://schemas.openxmlformats.org/drawingml/2006/main" name="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C20_RP_Template (002).potx  -  Read-Only" id="{837EE84B-75AF-4DAB-8634-D4C5CB1364CA}" vid="{4C1FF6FB-046A-419F-ADF2-B6FE4ABACC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C20_RP_Template (002).potx  -  Read-Only" id="{837EE84B-75AF-4DAB-8634-D4C5CB1364CA}" vid="{4C1FF6FB-046A-419F-ADF2-B6FE4ABACC36}"/>
    </a:ext>
  </a:extLst>
</a:theme>
</file>

<file path=ppt/theme/theme4.xml><?xml version="1.0" encoding="utf-8"?>
<a:theme xmlns:a="http://schemas.openxmlformats.org/drawingml/2006/main" name="2_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C20_RP_Template (002).potx  -  Read-Only" id="{837EE84B-75AF-4DAB-8634-D4C5CB1364CA}" vid="{4C1FF6FB-046A-419F-ADF2-B6FE4ABACC3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1A54F8B27B814E9304F450C7987126" ma:contentTypeVersion="16" ma:contentTypeDescription="Create a new document." ma:contentTypeScope="" ma:versionID="3f4d96e63b03759b860292adbbb5e68c">
  <xsd:schema xmlns:xsd="http://www.w3.org/2001/XMLSchema" xmlns:xs="http://www.w3.org/2001/XMLSchema" xmlns:p="http://schemas.microsoft.com/office/2006/metadata/properties" xmlns:ns2="6c69de5c-2bd6-4882-a940-7b509b985025" xmlns:ns3="dfe35013-0fba-46b6-b6d9-ab16d18f4afd" targetNamespace="http://schemas.microsoft.com/office/2006/metadata/properties" ma:root="true" ma:fieldsID="8886917070c64c346ade24adff0fac55" ns2:_="" ns3:_="">
    <xsd:import namespace="6c69de5c-2bd6-4882-a940-7b509b985025"/>
    <xsd:import namespace="dfe35013-0fba-46b6-b6d9-ab16d18f4af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9de5c-2bd6-4882-a940-7b509b98502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5ec7fb9-e945-4756-b7ee-8fc8910e719d}" ma:internalName="TaxCatchAll" ma:showField="CatchAllData" ma:web="6c69de5c-2bd6-4882-a940-7b509b98502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e35013-0fba-46b6-b6d9-ab16d18f4af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006048-9146-49ae-a25d-0a90cc41f2d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c69de5c-2bd6-4882-a940-7b509b985025" xsi:nil="true"/>
    <lcf76f155ced4ddcb4097134ff3c332f xmlns="dfe35013-0fba-46b6-b6d9-ab16d18f4a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596E2E-0495-46C4-8113-9D79E5AF4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9de5c-2bd6-4882-a940-7b509b985025"/>
    <ds:schemaRef ds:uri="dfe35013-0fba-46b6-b6d9-ab16d18f4a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6CE84D-C5BC-48E4-9ACB-50494299B961}">
  <ds:schemaRefs>
    <ds:schemaRef ds:uri="http://schemas.microsoft.com/sharepoint/v3/contenttype/forms"/>
  </ds:schemaRefs>
</ds:datastoreItem>
</file>

<file path=customXml/itemProps3.xml><?xml version="1.0" encoding="utf-8"?>
<ds:datastoreItem xmlns:ds="http://schemas.openxmlformats.org/officeDocument/2006/customXml" ds:itemID="{44C1F557-A079-415E-94C8-E847B4FBA31B}">
  <ds:schemaRefs>
    <ds:schemaRef ds:uri="http://purl.org/dc/terms/"/>
    <ds:schemaRef ds:uri="6c69de5c-2bd6-4882-a940-7b509b985025"/>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dfe35013-0fba-46b6-b6d9-ab16d18f4af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1527</TotalTime>
  <Words>2099</Words>
  <Application>Microsoft Office PowerPoint</Application>
  <PresentationFormat>Widescreen</PresentationFormat>
  <Paragraphs>322</Paragraphs>
  <Slides>21</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Abadi</vt:lpstr>
      <vt:lpstr>Arial</vt:lpstr>
      <vt:lpstr>Calibri</vt:lpstr>
      <vt:lpstr>Century Gothic</vt:lpstr>
      <vt:lpstr>Georgia</vt:lpstr>
      <vt:lpstr>Source Sans Pro</vt:lpstr>
      <vt:lpstr>CUNA_logo</vt:lpstr>
      <vt:lpstr>Office Theme</vt:lpstr>
      <vt:lpstr>1_CUNA_logo</vt:lpstr>
      <vt:lpstr>2_CUNA_logo</vt:lpstr>
      <vt:lpstr>The ERM Ecosystem:   How it all fits together and where you fit in.</vt:lpstr>
      <vt:lpstr>What is Risk? And what is Enterprise Risk Management?</vt:lpstr>
      <vt:lpstr>Question for the Group</vt:lpstr>
      <vt:lpstr>Question for the Group</vt:lpstr>
      <vt:lpstr>What is an Ecosystem?</vt:lpstr>
      <vt:lpstr>ERM Risks</vt:lpstr>
      <vt:lpstr>ERM Risks</vt:lpstr>
      <vt:lpstr>Question for the Group</vt:lpstr>
      <vt:lpstr>Rochdale’s ERM Ecosystem</vt:lpstr>
      <vt:lpstr>Rochdale’s ERM Ecosystem</vt:lpstr>
      <vt:lpstr>Rochdale’s ERM Ecosystem</vt:lpstr>
      <vt:lpstr>Rochdale’s ERM Ecosystem</vt:lpstr>
      <vt:lpstr>Rochdale’s ERM Ecosystem</vt:lpstr>
      <vt:lpstr>Rochdale’s ERM Ecosystem</vt:lpstr>
      <vt:lpstr>Rochdale’s ERM Ecosystem</vt:lpstr>
      <vt:lpstr>Rochdale’s ERM Ecosystem</vt:lpstr>
      <vt:lpstr>Rochdale’s ERM Ecosystem</vt:lpstr>
      <vt:lpstr>Rochdale’s ERM Ecosystem</vt:lpstr>
      <vt:lpstr>ERM Risks</vt:lpstr>
      <vt:lpstr>Conclusions</vt:lpstr>
      <vt:lpstr>Thank you.</vt:lpstr>
    </vt:vector>
  </TitlesOfParts>
  <Company>Rochdale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ERM Ecosystem</dc:subject>
  <dc:creator>David Seibert</dc:creator>
  <cp:keywords>ERM Risk</cp:keywords>
  <dc:description>RochdaleParagon.com</dc:description>
  <cp:lastModifiedBy>David Seibert</cp:lastModifiedBy>
  <cp:revision>10</cp:revision>
  <cp:lastPrinted>2022-11-29T15:59:24Z</cp:lastPrinted>
  <dcterms:created xsi:type="dcterms:W3CDTF">2021-01-15T22:16:20Z</dcterms:created>
  <dcterms:modified xsi:type="dcterms:W3CDTF">2023-04-27T12:51:41Z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0x010100591A54F8B27B814E9304F450C7987126</vt:lpwstr>
  </property>
</Properties>
</file>